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369" r:id="rId2"/>
    <p:sldId id="376" r:id="rId3"/>
    <p:sldId id="411" r:id="rId4"/>
    <p:sldId id="425" r:id="rId5"/>
    <p:sldId id="403" r:id="rId6"/>
    <p:sldId id="377" r:id="rId7"/>
    <p:sldId id="400" r:id="rId8"/>
    <p:sldId id="412" r:id="rId9"/>
    <p:sldId id="434" r:id="rId10"/>
    <p:sldId id="378" r:id="rId11"/>
    <p:sldId id="388" r:id="rId12"/>
    <p:sldId id="379" r:id="rId13"/>
    <p:sldId id="402" r:id="rId14"/>
    <p:sldId id="382" r:id="rId15"/>
    <p:sldId id="380" r:id="rId16"/>
    <p:sldId id="387" r:id="rId17"/>
    <p:sldId id="381" r:id="rId18"/>
    <p:sldId id="393" r:id="rId19"/>
    <p:sldId id="383" r:id="rId20"/>
    <p:sldId id="384" r:id="rId21"/>
    <p:sldId id="409" r:id="rId22"/>
    <p:sldId id="407" r:id="rId23"/>
    <p:sldId id="408" r:id="rId24"/>
    <p:sldId id="427" r:id="rId25"/>
    <p:sldId id="428" r:id="rId26"/>
    <p:sldId id="410" r:id="rId27"/>
    <p:sldId id="406" r:id="rId28"/>
    <p:sldId id="430" r:id="rId29"/>
    <p:sldId id="431" r:id="rId30"/>
    <p:sldId id="429" r:id="rId31"/>
    <p:sldId id="404" r:id="rId32"/>
    <p:sldId id="401" r:id="rId33"/>
    <p:sldId id="392" r:id="rId34"/>
    <p:sldId id="368" r:id="rId35"/>
    <p:sldId id="373" r:id="rId36"/>
    <p:sldId id="374" r:id="rId37"/>
    <p:sldId id="385" r:id="rId38"/>
    <p:sldId id="386" r:id="rId39"/>
    <p:sldId id="394" r:id="rId40"/>
    <p:sldId id="413" r:id="rId41"/>
    <p:sldId id="391" r:id="rId42"/>
    <p:sldId id="424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396" r:id="rId54"/>
    <p:sldId id="395" r:id="rId55"/>
    <p:sldId id="405" r:id="rId56"/>
    <p:sldId id="364" r:id="rId57"/>
    <p:sldId id="365" r:id="rId58"/>
    <p:sldId id="435" r:id="rId59"/>
    <p:sldId id="426" r:id="rId60"/>
    <p:sldId id="372" r:id="rId61"/>
    <p:sldId id="433" r:id="rId62"/>
    <p:sldId id="399" r:id="rId63"/>
    <p:sldId id="324" r:id="rId64"/>
    <p:sldId id="397" r:id="rId65"/>
    <p:sldId id="398" r:id="rId6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88A"/>
    <a:srgbClr val="FFCC00"/>
    <a:srgbClr val="0060A8"/>
    <a:srgbClr val="FFCF2A"/>
    <a:srgbClr val="00CC00"/>
    <a:srgbClr val="339966"/>
    <a:srgbClr val="FF9900"/>
    <a:srgbClr val="FF6600"/>
    <a:srgbClr val="FFFF00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1" autoAdjust="0"/>
    <p:restoredTop sz="96847" autoAdjust="0"/>
  </p:normalViewPr>
  <p:slideViewPr>
    <p:cSldViewPr>
      <p:cViewPr varScale="1">
        <p:scale>
          <a:sx n="87" d="100"/>
          <a:sy n="87" d="100"/>
        </p:scale>
        <p:origin x="-112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1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C3877A7-E141-4DEA-8904-98A5A5B5A054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A7A131E-6A3D-489C-9780-5DF943A2E2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2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3D82452-D805-4798-BD90-B27DA9A85A9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864FB17-C6C1-4FCC-9A1A-FCF5A5AE1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7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Prelaunch testing includes both human and software rehearsal.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13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Considering adding “dead reckoning” to 2D plot to assist in mission</a:t>
            </a:r>
            <a:r>
              <a:rPr lang="en-US" baseline="0" dirty="0" smtClean="0"/>
              <a:t> rehearsal visualization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3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results are similar to the previously shown user-driven example #3:  rendezvous attempt fails, so robot returns for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39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presentation</a:t>
            </a:r>
            <a:r>
              <a:rPr lang="en-US" baseline="0" dirty="0" smtClean="0"/>
              <a:t> demonstrates 2 implementations illustrating the example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military</a:t>
            </a:r>
            <a:r>
              <a:rPr lang="en-US" baseline="0" dirty="0" smtClean="0"/>
              <a:t> organizations are able to align tactical guidance through common command and control (C2) languages.  </a:t>
            </a:r>
          </a:p>
          <a:p>
            <a:r>
              <a:rPr lang="en-US" baseline="0" dirty="0" smtClean="0"/>
              <a:t>So it should not be shocking that, once you rise above software source code dialects to tasking, robot interoperability is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6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authors also gratefully acknowledge fruitful dialog and discussions with Dr. George Lucas USNA/NPS and </a:t>
            </a:r>
            <a:r>
              <a:rPr lang="en-US" baseline="0" smtClean="0"/>
              <a:t>Mark Dankel.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61B97-FC62-4933-AA89-3AC1A96B8F7A}" type="slidenum">
              <a:rPr lang="en-US"/>
              <a:pPr/>
              <a:t>63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79" y="4416099"/>
            <a:ext cx="5047858" cy="418245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61B97-FC62-4933-AA89-3AC1A96B8F7A}" type="slidenum">
              <a:rPr lang="en-US"/>
              <a:pPr/>
              <a:t>64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79" y="4416099"/>
            <a:ext cx="5047858" cy="418245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61B97-FC62-4933-AA89-3AC1A96B8F7A}" type="slidenum">
              <a:rPr lang="en-US"/>
              <a:pPr/>
              <a:t>65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79" y="4416099"/>
            <a:ext cx="5047858" cy="418245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Turing Award is commonly</a:t>
            </a:r>
            <a:r>
              <a:rPr lang="en-US" baseline="0" dirty="0" smtClean="0"/>
              <a:t> referred to as the Nobel Prize of computer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Bob and Duane!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9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Clumsy but readable.  Humans can agree on intent.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2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hand side:  our robot architecture</a:t>
            </a:r>
            <a:r>
              <a:rPr lang="en-US" baseline="0" dirty="0" smtClean="0"/>
              <a:t> handles these task assignments one way.  Another robot architecture may handle it a different way.  Each however can be expected to sufficiently capable to report success or failure of each assignment.  If not, then that robot is unresponsive and not really </a:t>
            </a:r>
            <a:r>
              <a:rPr lang="en-US" baseline="0" dirty="0" err="1" smtClean="0"/>
              <a:t>taskable</a:t>
            </a:r>
            <a:r>
              <a:rPr lang="en-US" baseline="0" dirty="0" smtClean="0"/>
              <a:t> with confidence by humans.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89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readability of source code is often</a:t>
            </a:r>
            <a:r>
              <a:rPr lang="en-US" baseline="0" dirty="0" smtClean="0"/>
              <a:t> something in the eye of the beholder!  Your mileage may vary.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4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http://en.wikipedia.org/wiki/Brevity_code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TODO: updated screen shot from Mike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3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s-background-dk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6200" y="-77787"/>
            <a:ext cx="9372600" cy="7011988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s-background-dk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-76200" y="-77787"/>
            <a:ext cx="9372600" cy="7011988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 sz="2400">
          <a:solidFill>
            <a:srgbClr val="CCCCC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 sz="2000">
          <a:solidFill>
            <a:srgbClr val="CCCCC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revity_cod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ps.edu/Research/cruse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savage.nps.edu/Savage/AuvWorkbench/AVCL/AVCL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avage.nps.edu/AuvWorkbenc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brutzman@nps.navy.mi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culty.nps.edu/brutzman" TargetMode="External"/><Relationship Id="rId4" Type="http://schemas.openxmlformats.org/officeDocument/2006/relationships/hyperlink" Target="mailto:brutzman@nps.navy.smil.mil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grlucas@nps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dtdavi1@nps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438400"/>
          </a:xfrm>
        </p:spPr>
        <p:txBody>
          <a:bodyPr/>
          <a:lstStyle/>
          <a:p>
            <a:r>
              <a:rPr lang="en-US" dirty="0" smtClean="0"/>
              <a:t>Run-Time Ethics Checking for </a:t>
            </a:r>
            <a:r>
              <a:rPr lang="en-US" dirty="0"/>
              <a:t>Autonomous Unmanned </a:t>
            </a:r>
            <a:r>
              <a:rPr lang="en-US" dirty="0" smtClean="0"/>
              <a:t>Vehicles </a:t>
            </a:r>
            <a:br>
              <a:rPr lang="en-US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800" dirty="0" smtClean="0"/>
              <a:t>A Practical Approach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7848600" cy="3124200"/>
          </a:xfrm>
        </p:spPr>
        <p:txBody>
          <a:bodyPr/>
          <a:lstStyle/>
          <a:p>
            <a:r>
              <a:rPr lang="en-US" sz="2400" dirty="0" smtClean="0"/>
              <a:t>CRUSER Project Report</a:t>
            </a:r>
            <a:endParaRPr lang="en-US" sz="2400" dirty="0"/>
          </a:p>
          <a:p>
            <a:endParaRPr lang="en-US" sz="2000" dirty="0" smtClean="0"/>
          </a:p>
          <a:p>
            <a:r>
              <a:rPr lang="en-US" sz="2000" dirty="0" smtClean="0"/>
              <a:t>9 April 2013</a:t>
            </a:r>
            <a:endParaRPr lang="en-US" sz="2000" dirty="0" smtClean="0"/>
          </a:p>
          <a:p>
            <a:endParaRPr lang="en-US" sz="1800" dirty="0" smtClean="0"/>
          </a:p>
          <a:p>
            <a:r>
              <a:rPr lang="en-US" sz="2400" dirty="0" smtClean="0"/>
              <a:t>Don </a:t>
            </a:r>
            <a:r>
              <a:rPr lang="en-US" sz="2400" dirty="0" smtClean="0"/>
              <a:t>Brutzman, George Lucas, Duane Davis</a:t>
            </a:r>
            <a:endParaRPr lang="en-US" sz="2400" dirty="0" smtClean="0"/>
          </a:p>
          <a:p>
            <a:r>
              <a:rPr lang="en-US" sz="2000" dirty="0" smtClean="0"/>
              <a:t>Modeling, Virtual Environments, Simulation (MOVES)</a:t>
            </a:r>
          </a:p>
          <a:p>
            <a:r>
              <a:rPr lang="en-US" sz="2000" dirty="0" smtClean="0"/>
              <a:t>Naval Postgraduate School (NPS), Monterey California USA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3600" dirty="0" smtClean="0"/>
              <a:t>Rational Behavior Model (RBM) </a:t>
            </a:r>
            <a:br>
              <a:rPr lang="en-US" sz="3600" dirty="0" smtClean="0"/>
            </a:br>
            <a:r>
              <a:rPr lang="en-US" sz="3600" dirty="0" smtClean="0"/>
              <a:t>3-layer robot architecture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Declarative planning of goals while avoiding obstacles and observing constraints</a:t>
            </a:r>
          </a:p>
          <a:p>
            <a:r>
              <a:rPr lang="en-US" dirty="0" smtClean="0"/>
              <a:t>Tactical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Operational control of navigation, tactical and mission tasks.  Sensor employment.</a:t>
            </a:r>
          </a:p>
          <a:p>
            <a:r>
              <a:rPr lang="en-US" dirty="0" smtClean="0"/>
              <a:t>Execution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Low-level control tasks.  Open-loop, closed-loop commands for propulsors and effectors.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172200"/>
            <a:ext cx="746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Twenty+ years of well-documented, progressive work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2789" y="152400"/>
            <a:ext cx="2034531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Background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648200"/>
          </a:xfrm>
        </p:spPr>
        <p:txBody>
          <a:bodyPr/>
          <a:lstStyle/>
          <a:p>
            <a:r>
              <a:rPr lang="en-US" dirty="0" smtClean="0"/>
              <a:t>Turing machine (TM)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consists of a </a:t>
            </a:r>
            <a:r>
              <a:rPr lang="en-US" i="1" dirty="0" smtClean="0"/>
              <a:t>finite state machine</a:t>
            </a:r>
            <a:r>
              <a:rPr lang="en-US" dirty="0" smtClean="0"/>
              <a:t> (FSM)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augmented by an </a:t>
            </a:r>
            <a:r>
              <a:rPr lang="en-US" i="1" dirty="0" smtClean="0"/>
              <a:t>external agent</a:t>
            </a:r>
            <a:r>
              <a:rPr lang="en-US" dirty="0" smtClean="0"/>
              <a:t> in the form of a </a:t>
            </a:r>
            <a:r>
              <a:rPr lang="en-US" i="1" dirty="0" smtClean="0"/>
              <a:t>potentially infinite</a:t>
            </a:r>
            <a:r>
              <a:rPr lang="en-US" dirty="0" smtClean="0"/>
              <a:t> memory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realized as </a:t>
            </a:r>
            <a:r>
              <a:rPr lang="en-US" i="1" dirty="0" smtClean="0"/>
              <a:t>tape</a:t>
            </a:r>
            <a:r>
              <a:rPr lang="en-US" dirty="0" smtClean="0"/>
              <a:t> of an “incremental tape recorder”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Often referenced but seldom used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Extensive theoretical development has shown that Universal TM has greatest computational power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Clumsy to program, infrequently used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Nevertheless, appealing basis for theoretical design since it maps to </a:t>
            </a:r>
            <a:r>
              <a:rPr lang="en-US" i="1" dirty="0" smtClean="0"/>
              <a:t>general theory of any computation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002789" y="152400"/>
            <a:ext cx="2034531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Background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808720" cy="1143000"/>
          </a:xfrm>
        </p:spPr>
        <p:txBody>
          <a:bodyPr/>
          <a:lstStyle/>
          <a:p>
            <a:r>
              <a:rPr lang="en-US" sz="3600" dirty="0" smtClean="0"/>
              <a:t>Prior work:  technical reports and papers on Mission Execution Automaton (MEA)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153400" cy="4953000"/>
          </a:xfrm>
        </p:spPr>
        <p:txBody>
          <a:bodyPr/>
          <a:lstStyle/>
          <a:p>
            <a:r>
              <a:rPr lang="en-US" dirty="0" smtClean="0"/>
              <a:t>We adapted Universal Turing Machine (UTM) architecture to create a universal multiphase human-interactive MEA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Express fundamental logic of mission planning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Corresponds to RBM Strategic level implementation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Goal:  demonstrate computational generality</a:t>
            </a:r>
          </a:p>
          <a:p>
            <a:r>
              <a:rPr lang="en-US" dirty="0" smtClean="0"/>
              <a:t>Implemented using Prolog language for easy backtracking during planning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Prolog dialect:  Allegro Common Lisp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Interactive, text based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Human provides external-world sensing responses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2789" y="152400"/>
            <a:ext cx="2034531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Background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sz="4400" dirty="0" smtClean="0"/>
              <a:t>Goal-based Mission </a:t>
            </a:r>
            <a:r>
              <a:rPr lang="en-US" sz="4400" dirty="0"/>
              <a:t>E</a:t>
            </a:r>
            <a:r>
              <a:rPr lang="en-US" sz="4400" dirty="0" smtClean="0"/>
              <a:t>xample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8305800" cy="18288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Simple yet general mission goals, decision logic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Common approach, adaptable to other vehicles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xtendable and </a:t>
            </a:r>
            <a:r>
              <a:rPr lang="en-US" dirty="0" err="1" smtClean="0"/>
              <a:t>refinable</a:t>
            </a:r>
            <a:r>
              <a:rPr lang="en-US" dirty="0" smtClean="0"/>
              <a:t> mission tasking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80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Mission execution rule set: </a:t>
            </a:r>
            <a:br>
              <a:rPr lang="en-US" dirty="0" smtClean="0"/>
            </a:br>
            <a:r>
              <a:rPr lang="en-US" dirty="0" smtClean="0"/>
              <a:t>simply loop through goal tasks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486400" cy="443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320"/>
            <a:ext cx="8382000" cy="5562600"/>
          </a:xfrm>
        </p:spPr>
        <p:txBody>
          <a:bodyPr/>
          <a:lstStyle/>
          <a:p>
            <a:r>
              <a:rPr lang="en-US" sz="2700" b="1" u="sng" dirty="0" smtClean="0">
                <a:solidFill>
                  <a:srgbClr val="00CC00"/>
                </a:solidFill>
              </a:rPr>
              <a:t>Goal 1</a:t>
            </a:r>
            <a:r>
              <a:rPr lang="en-US" sz="2700" dirty="0" smtClean="0">
                <a:solidFill>
                  <a:srgbClr val="00CC00"/>
                </a:solidFill>
              </a:rPr>
              <a:t>.</a:t>
            </a:r>
            <a:r>
              <a:rPr lang="en-US" sz="2700" dirty="0" smtClean="0"/>
              <a:t> Proceed to Area A and </a:t>
            </a:r>
            <a:r>
              <a:rPr lang="en-US" sz="2700" b="1" dirty="0" smtClean="0">
                <a:solidFill>
                  <a:srgbClr val="00CC00"/>
                </a:solidFill>
              </a:rPr>
              <a:t>search</a:t>
            </a:r>
            <a:r>
              <a:rPr lang="en-US" sz="2700" dirty="0" smtClean="0">
                <a:solidFill>
                  <a:srgbClr val="00CC00"/>
                </a:solidFill>
              </a:rPr>
              <a:t> </a:t>
            </a:r>
            <a:r>
              <a:rPr lang="en-US" sz="2700" dirty="0" smtClean="0"/>
              <a:t>the area.      If the search is successful execute Goal 2.            If the search is unsuccessful, execute Goal 3.</a:t>
            </a:r>
          </a:p>
          <a:p>
            <a:r>
              <a:rPr lang="en-US" sz="2700" b="1" u="sng" dirty="0" smtClean="0">
                <a:solidFill>
                  <a:srgbClr val="00CC00"/>
                </a:solidFill>
              </a:rPr>
              <a:t>Goal 2</a:t>
            </a:r>
            <a:r>
              <a:rPr lang="en-US" sz="2700" dirty="0" smtClean="0">
                <a:solidFill>
                  <a:srgbClr val="00CC00"/>
                </a:solidFill>
              </a:rPr>
              <a:t>. </a:t>
            </a:r>
            <a:r>
              <a:rPr lang="en-US" sz="2700" dirty="0" smtClean="0"/>
              <a:t>Obtain </a:t>
            </a:r>
            <a:r>
              <a:rPr lang="en-US" sz="2700" b="1" dirty="0" smtClean="0">
                <a:solidFill>
                  <a:srgbClr val="00CC00"/>
                </a:solidFill>
              </a:rPr>
              <a:t>environment sample </a:t>
            </a:r>
            <a:r>
              <a:rPr lang="en-US" sz="2700" dirty="0" smtClean="0"/>
              <a:t>from Area A.    If the sample is obtained, execute Goal 3.            If the sample cannot be obtained, proceed to recovery position to complete the mission.</a:t>
            </a:r>
          </a:p>
          <a:p>
            <a:r>
              <a:rPr lang="en-US" sz="2700" b="1" u="sng" dirty="0" smtClean="0">
                <a:solidFill>
                  <a:srgbClr val="00CC00"/>
                </a:solidFill>
              </a:rPr>
              <a:t>Goal 3</a:t>
            </a:r>
            <a:r>
              <a:rPr lang="en-US" sz="2700" dirty="0" smtClean="0">
                <a:solidFill>
                  <a:srgbClr val="00CC00"/>
                </a:solidFill>
              </a:rPr>
              <a:t>. </a:t>
            </a:r>
            <a:r>
              <a:rPr lang="en-US" sz="2700" dirty="0" smtClean="0"/>
              <a:t>Proceed to Area B and </a:t>
            </a:r>
            <a:r>
              <a:rPr lang="en-US" sz="2700" b="1" dirty="0" smtClean="0">
                <a:solidFill>
                  <a:srgbClr val="00CC00"/>
                </a:solidFill>
              </a:rPr>
              <a:t>search</a:t>
            </a:r>
            <a:r>
              <a:rPr lang="en-US" sz="2700" dirty="0" smtClean="0">
                <a:solidFill>
                  <a:srgbClr val="00CC00"/>
                </a:solidFill>
              </a:rPr>
              <a:t> </a:t>
            </a:r>
            <a:r>
              <a:rPr lang="en-US" sz="2700" dirty="0" smtClean="0"/>
              <a:t>the area.  Upon search success or failure, execute Goal 4.</a:t>
            </a:r>
          </a:p>
          <a:p>
            <a:r>
              <a:rPr lang="en-US" sz="2700" b="1" u="sng" dirty="0" smtClean="0">
                <a:solidFill>
                  <a:srgbClr val="00CC00"/>
                </a:solidFill>
              </a:rPr>
              <a:t>Goal 4</a:t>
            </a:r>
            <a:r>
              <a:rPr lang="en-US" sz="2700" dirty="0" smtClean="0">
                <a:solidFill>
                  <a:srgbClr val="00CC00"/>
                </a:solidFill>
              </a:rPr>
              <a:t>. </a:t>
            </a:r>
            <a:r>
              <a:rPr lang="en-US" sz="2700" dirty="0" smtClean="0"/>
              <a:t>Proceed to Area C, </a:t>
            </a:r>
            <a:r>
              <a:rPr lang="en-US" sz="2700" b="1" dirty="0" smtClean="0">
                <a:solidFill>
                  <a:srgbClr val="00CC00"/>
                </a:solidFill>
              </a:rPr>
              <a:t>rendezvous</a:t>
            </a:r>
            <a:r>
              <a:rPr lang="en-US" sz="2700" dirty="0" smtClean="0">
                <a:solidFill>
                  <a:srgbClr val="00CC00"/>
                </a:solidFill>
              </a:rPr>
              <a:t> </a:t>
            </a:r>
            <a:r>
              <a:rPr lang="en-US" sz="2700" dirty="0" smtClean="0"/>
              <a:t>with UUV-2.  Upon rendezvous success or failure, </a:t>
            </a:r>
            <a:r>
              <a:rPr lang="en-US" sz="2700" b="1" dirty="0" smtClean="0">
                <a:solidFill>
                  <a:srgbClr val="00CC00"/>
                </a:solidFill>
              </a:rPr>
              <a:t>transit</a:t>
            </a:r>
            <a:r>
              <a:rPr lang="en-US" sz="2700" dirty="0" smtClean="0"/>
              <a:t>  to recovery position to complete the mission.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8" y="228600"/>
            <a:ext cx="9144000" cy="1143000"/>
          </a:xfrm>
        </p:spPr>
        <p:txBody>
          <a:bodyPr/>
          <a:lstStyle/>
          <a:p>
            <a:r>
              <a:rPr lang="en-US" dirty="0" smtClean="0"/>
              <a:t>Example Goal-based Mission Definition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37"/>
          <p:cNvSpPr>
            <a:spLocks noChangeArrowheads="1"/>
          </p:cNvSpPr>
          <p:nvPr/>
        </p:nvSpPr>
        <p:spPr bwMode="auto">
          <a:xfrm>
            <a:off x="6127070" y="1981200"/>
            <a:ext cx="2788816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37"/>
          <p:cNvSpPr>
            <a:spLocks noChangeArrowheads="1"/>
          </p:cNvSpPr>
          <p:nvPr/>
        </p:nvSpPr>
        <p:spPr bwMode="auto">
          <a:xfrm>
            <a:off x="5974670" y="2133600"/>
            <a:ext cx="2941216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7"/>
          <p:cNvSpPr>
            <a:spLocks noChangeArrowheads="1"/>
          </p:cNvSpPr>
          <p:nvPr/>
        </p:nvSpPr>
        <p:spPr bwMode="auto">
          <a:xfrm>
            <a:off x="5822270" y="2286704"/>
            <a:ext cx="3016930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843" name="Group 3"/>
          <p:cNvGrpSpPr>
            <a:grpSpLocks noChangeAspect="1"/>
          </p:cNvGrpSpPr>
          <p:nvPr/>
        </p:nvGrpSpPr>
        <p:grpSpPr bwMode="auto">
          <a:xfrm>
            <a:off x="-1295400" y="0"/>
            <a:ext cx="10211286" cy="6509257"/>
            <a:chOff x="915" y="8051"/>
            <a:chExt cx="16112" cy="9547"/>
          </a:xfrm>
        </p:grpSpPr>
        <p:sp>
          <p:nvSpPr>
            <p:cNvPr id="35844" name="AutoShape 4"/>
            <p:cNvSpPr>
              <a:spLocks noChangeAspect="1" noChangeArrowheads="1"/>
            </p:cNvSpPr>
            <p:nvPr/>
          </p:nvSpPr>
          <p:spPr bwMode="auto">
            <a:xfrm>
              <a:off x="915" y="8051"/>
              <a:ext cx="15045" cy="74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3342" y="9952"/>
              <a:ext cx="13685" cy="7646"/>
              <a:chOff x="1626" y="4137"/>
              <a:chExt cx="9169" cy="5122"/>
            </a:xfrm>
          </p:grpSpPr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1626" y="4444"/>
                <a:ext cx="4927" cy="47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5847" name="Text Box 7"/>
              <p:cNvSpPr txBox="1">
                <a:spLocks noChangeArrowheads="1"/>
              </p:cNvSpPr>
              <p:nvPr/>
            </p:nvSpPr>
            <p:spPr bwMode="auto">
              <a:xfrm>
                <a:off x="3140" y="4784"/>
                <a:ext cx="1789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1: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Search Area 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48" name="Text Box 8"/>
              <p:cNvSpPr txBox="1">
                <a:spLocks noChangeArrowheads="1"/>
              </p:cNvSpPr>
              <p:nvPr/>
            </p:nvSpPr>
            <p:spPr bwMode="auto">
              <a:xfrm>
                <a:off x="4433" y="5986"/>
                <a:ext cx="2000" cy="63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2: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Sample Environment in Area 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49" name="Text Box 9"/>
              <p:cNvSpPr txBox="1">
                <a:spLocks noChangeArrowheads="1"/>
              </p:cNvSpPr>
              <p:nvPr/>
            </p:nvSpPr>
            <p:spPr bwMode="auto">
              <a:xfrm>
                <a:off x="1761" y="6124"/>
                <a:ext cx="2000" cy="368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3:  Search Area B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50" name="Text Box 10"/>
              <p:cNvSpPr txBox="1">
                <a:spLocks noChangeArrowheads="1"/>
              </p:cNvSpPr>
              <p:nvPr/>
            </p:nvSpPr>
            <p:spPr bwMode="auto">
              <a:xfrm>
                <a:off x="1761" y="7513"/>
                <a:ext cx="2000" cy="63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4: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Rendezvous with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UUV-2 in Area 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5851" name="AutoShape 11"/>
              <p:cNvCxnSpPr>
                <a:cxnSpLocks noChangeShapeType="1"/>
                <a:stCxn id="35847" idx="2"/>
                <a:endCxn id="35848" idx="0"/>
              </p:cNvCxnSpPr>
              <p:nvPr/>
            </p:nvCxnSpPr>
            <p:spPr bwMode="auto">
              <a:xfrm>
                <a:off x="4035" y="5166"/>
                <a:ext cx="1398" cy="8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5852" name="AutoShape 12"/>
              <p:cNvCxnSpPr>
                <a:cxnSpLocks noChangeShapeType="1"/>
                <a:stCxn id="35847" idx="2"/>
                <a:endCxn id="35849" idx="0"/>
              </p:cNvCxnSpPr>
              <p:nvPr/>
            </p:nvCxnSpPr>
            <p:spPr bwMode="auto">
              <a:xfrm flipH="1">
                <a:off x="2761" y="5166"/>
                <a:ext cx="1274" cy="95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35853" name="Rectangle 13"/>
              <p:cNvSpPr>
                <a:spLocks noChangeArrowheads="1"/>
              </p:cNvSpPr>
              <p:nvPr/>
            </p:nvSpPr>
            <p:spPr bwMode="auto">
              <a:xfrm>
                <a:off x="4433" y="5986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4" name="Rectangle 14"/>
              <p:cNvSpPr>
                <a:spLocks noChangeArrowheads="1"/>
              </p:cNvSpPr>
              <p:nvPr/>
            </p:nvSpPr>
            <p:spPr bwMode="auto">
              <a:xfrm>
                <a:off x="3256" y="5849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55" name="AutoShape 15"/>
              <p:cNvCxnSpPr>
                <a:cxnSpLocks noChangeShapeType="1"/>
                <a:stCxn id="35853" idx="2"/>
                <a:endCxn id="35854" idx="2"/>
              </p:cNvCxnSpPr>
              <p:nvPr/>
            </p:nvCxnSpPr>
            <p:spPr bwMode="auto">
              <a:xfrm rot="16200000" flipV="1">
                <a:off x="4022" y="5961"/>
                <a:ext cx="137" cy="1177"/>
              </a:xfrm>
              <a:prstGeom prst="curvedConnector3">
                <a:avLst>
                  <a:gd name="adj1" fmla="val -26277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856" name="Rectangle 16"/>
              <p:cNvSpPr>
                <a:spLocks noChangeArrowheads="1"/>
              </p:cNvSpPr>
              <p:nvPr/>
            </p:nvSpPr>
            <p:spPr bwMode="auto">
              <a:xfrm>
                <a:off x="3002" y="7493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7" name="Rectangle 17"/>
              <p:cNvSpPr>
                <a:spLocks noChangeArrowheads="1"/>
              </p:cNvSpPr>
              <p:nvPr/>
            </p:nvSpPr>
            <p:spPr bwMode="auto">
              <a:xfrm>
                <a:off x="3015" y="6089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58" name="AutoShape 18"/>
              <p:cNvCxnSpPr>
                <a:cxnSpLocks noChangeShapeType="1"/>
                <a:stCxn id="35857" idx="2"/>
                <a:endCxn id="35856" idx="0"/>
              </p:cNvCxnSpPr>
              <p:nvPr/>
            </p:nvCxnSpPr>
            <p:spPr bwMode="auto">
              <a:xfrm flipH="1">
                <a:off x="3248" y="6492"/>
                <a:ext cx="13" cy="10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859" name="Rectangle 19"/>
              <p:cNvSpPr>
                <a:spLocks noChangeArrowheads="1"/>
              </p:cNvSpPr>
              <p:nvPr/>
            </p:nvSpPr>
            <p:spPr bwMode="auto">
              <a:xfrm>
                <a:off x="2046" y="7486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0" name="Rectangle 20"/>
              <p:cNvSpPr>
                <a:spLocks noChangeArrowheads="1"/>
              </p:cNvSpPr>
              <p:nvPr/>
            </p:nvSpPr>
            <p:spPr bwMode="auto">
              <a:xfrm>
                <a:off x="2059" y="6082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1" name="AutoShape 21"/>
              <p:cNvCxnSpPr>
                <a:cxnSpLocks noChangeShapeType="1"/>
                <a:stCxn id="35860" idx="2"/>
                <a:endCxn id="35859" idx="0"/>
              </p:cNvCxnSpPr>
              <p:nvPr/>
            </p:nvCxnSpPr>
            <p:spPr bwMode="auto">
              <a:xfrm flipH="1">
                <a:off x="2292" y="6485"/>
                <a:ext cx="13" cy="10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35862" name="Rectangle 22"/>
              <p:cNvSpPr>
                <a:spLocks noChangeArrowheads="1"/>
              </p:cNvSpPr>
              <p:nvPr/>
            </p:nvSpPr>
            <p:spPr bwMode="auto">
              <a:xfrm>
                <a:off x="4537" y="760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3" name="Rectangle 23"/>
              <p:cNvSpPr>
                <a:spLocks noChangeArrowheads="1"/>
              </p:cNvSpPr>
              <p:nvPr/>
            </p:nvSpPr>
            <p:spPr bwMode="auto">
              <a:xfrm>
                <a:off x="3581" y="760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4" name="AutoShape 24"/>
              <p:cNvCxnSpPr>
                <a:cxnSpLocks noChangeShapeType="1"/>
                <a:stCxn id="35863" idx="3"/>
                <a:endCxn id="35862" idx="1"/>
              </p:cNvCxnSpPr>
              <p:nvPr/>
            </p:nvCxnSpPr>
            <p:spPr bwMode="auto">
              <a:xfrm>
                <a:off x="3771" y="7709"/>
                <a:ext cx="766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865" name="Rectangle 25"/>
              <p:cNvSpPr>
                <a:spLocks noChangeArrowheads="1"/>
              </p:cNvSpPr>
              <p:nvPr/>
            </p:nvSpPr>
            <p:spPr bwMode="auto">
              <a:xfrm>
                <a:off x="4537" y="7825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6" name="Rectangle 26"/>
              <p:cNvSpPr>
                <a:spLocks noChangeArrowheads="1"/>
              </p:cNvSpPr>
              <p:nvPr/>
            </p:nvSpPr>
            <p:spPr bwMode="auto">
              <a:xfrm>
                <a:off x="3581" y="7825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7" name="AutoShape 27"/>
              <p:cNvCxnSpPr>
                <a:cxnSpLocks noChangeShapeType="1"/>
                <a:stCxn id="35866" idx="3"/>
                <a:endCxn id="35865" idx="1"/>
              </p:cNvCxnSpPr>
              <p:nvPr/>
            </p:nvCxnSpPr>
            <p:spPr bwMode="auto">
              <a:xfrm>
                <a:off x="3771" y="7925"/>
                <a:ext cx="766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35868" name="Text Box 28"/>
              <p:cNvSpPr txBox="1">
                <a:spLocks noChangeArrowheads="1"/>
              </p:cNvSpPr>
              <p:nvPr/>
            </p:nvSpPr>
            <p:spPr bwMode="auto">
              <a:xfrm>
                <a:off x="4719" y="5364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339966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69" name="Text Box 29"/>
              <p:cNvSpPr txBox="1">
                <a:spLocks noChangeArrowheads="1"/>
              </p:cNvSpPr>
              <p:nvPr/>
            </p:nvSpPr>
            <p:spPr bwMode="auto">
              <a:xfrm>
                <a:off x="2829" y="5364"/>
                <a:ext cx="63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0" name="Rectangle 30"/>
              <p:cNvSpPr>
                <a:spLocks noChangeArrowheads="1"/>
              </p:cNvSpPr>
              <p:nvPr/>
            </p:nvSpPr>
            <p:spPr bwMode="auto">
              <a:xfrm>
                <a:off x="5266" y="641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71" name="AutoShape 31"/>
              <p:cNvCxnSpPr>
                <a:cxnSpLocks noChangeShapeType="1"/>
                <a:stCxn id="35848" idx="2"/>
                <a:endCxn id="35902" idx="0"/>
              </p:cNvCxnSpPr>
              <p:nvPr/>
            </p:nvCxnSpPr>
            <p:spPr bwMode="auto">
              <a:xfrm flipH="1">
                <a:off x="5432" y="6618"/>
                <a:ext cx="1" cy="100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35872" name="Text Box 32"/>
              <p:cNvSpPr txBox="1">
                <a:spLocks noChangeArrowheads="1"/>
              </p:cNvSpPr>
              <p:nvPr/>
            </p:nvSpPr>
            <p:spPr bwMode="auto">
              <a:xfrm>
                <a:off x="5382" y="6951"/>
                <a:ext cx="66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3" name="Text Box 33"/>
              <p:cNvSpPr txBox="1">
                <a:spLocks noChangeArrowheads="1"/>
              </p:cNvSpPr>
              <p:nvPr/>
            </p:nvSpPr>
            <p:spPr bwMode="auto">
              <a:xfrm>
                <a:off x="1692" y="6951"/>
                <a:ext cx="63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4" name="Text Box 34"/>
              <p:cNvSpPr txBox="1">
                <a:spLocks noChangeArrowheads="1"/>
              </p:cNvSpPr>
              <p:nvPr/>
            </p:nvSpPr>
            <p:spPr bwMode="auto">
              <a:xfrm>
                <a:off x="2336" y="6951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5" name="Text Box 35"/>
              <p:cNvSpPr txBox="1">
                <a:spLocks noChangeArrowheads="1"/>
              </p:cNvSpPr>
              <p:nvPr/>
            </p:nvSpPr>
            <p:spPr bwMode="auto">
              <a:xfrm>
                <a:off x="3722" y="6955"/>
                <a:ext cx="78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900" b="1" dirty="0">
                    <a:solidFill>
                      <a:srgbClr val="00B050"/>
                    </a:solidFill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6" name="Text Box 36"/>
              <p:cNvSpPr txBox="1">
                <a:spLocks noChangeArrowheads="1"/>
              </p:cNvSpPr>
              <p:nvPr/>
            </p:nvSpPr>
            <p:spPr bwMode="auto">
              <a:xfrm>
                <a:off x="3156" y="4511"/>
                <a:ext cx="175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MEA Start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7" name="Rectangle 37"/>
              <p:cNvSpPr>
                <a:spLocks noChangeArrowheads="1"/>
              </p:cNvSpPr>
              <p:nvPr/>
            </p:nvSpPr>
            <p:spPr bwMode="auto">
              <a:xfrm>
                <a:off x="7444" y="5259"/>
                <a:ext cx="3147" cy="1347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8" name="Text Box 38"/>
              <p:cNvSpPr txBox="1">
                <a:spLocks noChangeArrowheads="1"/>
              </p:cNvSpPr>
              <p:nvPr/>
            </p:nvSpPr>
            <p:spPr bwMode="auto">
              <a:xfrm>
                <a:off x="7526" y="5259"/>
                <a:ext cx="3018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Sample Environment   Phase Controller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9" name="Text Box 39"/>
              <p:cNvSpPr txBox="1">
                <a:spLocks noChangeArrowheads="1"/>
              </p:cNvSpPr>
              <p:nvPr/>
            </p:nvSpPr>
            <p:spPr bwMode="auto">
              <a:xfrm>
                <a:off x="7454" y="5600"/>
                <a:ext cx="1986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Area Definition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80" name="Text Box 40"/>
              <p:cNvSpPr txBox="1">
                <a:spLocks noChangeArrowheads="1"/>
              </p:cNvSpPr>
              <p:nvPr/>
            </p:nvSpPr>
            <p:spPr bwMode="auto">
              <a:xfrm>
                <a:off x="7454" y="5880"/>
                <a:ext cx="2399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Sampling Requirements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81" name="Text Box 41"/>
              <p:cNvSpPr txBox="1">
                <a:spLocks noChangeArrowheads="1"/>
              </p:cNvSpPr>
              <p:nvPr/>
            </p:nvSpPr>
            <p:spPr bwMode="auto">
              <a:xfrm>
                <a:off x="7454" y="6160"/>
                <a:ext cx="3017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itchFamily="34" charset="0"/>
                    <a:cs typeface="Arial" pitchFamily="34" charset="0"/>
                  </a:rPr>
                  <a:t>Operational and Ethical Constraints Checking</a:t>
                </a:r>
                <a:endPara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82" name="Rectangle 42"/>
              <p:cNvSpPr>
                <a:spLocks noChangeArrowheads="1"/>
              </p:cNvSpPr>
              <p:nvPr/>
            </p:nvSpPr>
            <p:spPr bwMode="auto">
              <a:xfrm>
                <a:off x="5937" y="5980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3" name="Rectangle 43"/>
              <p:cNvSpPr>
                <a:spLocks noChangeArrowheads="1"/>
              </p:cNvSpPr>
              <p:nvPr/>
            </p:nvSpPr>
            <p:spPr bwMode="auto">
              <a:xfrm>
                <a:off x="5937" y="6228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4" name="Rectangle 44"/>
              <p:cNvSpPr>
                <a:spLocks noChangeArrowheads="1"/>
              </p:cNvSpPr>
              <p:nvPr/>
            </p:nvSpPr>
            <p:spPr bwMode="auto">
              <a:xfrm>
                <a:off x="7444" y="5974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5" name="Rectangle 45"/>
              <p:cNvSpPr>
                <a:spLocks noChangeArrowheads="1"/>
              </p:cNvSpPr>
              <p:nvPr/>
            </p:nvSpPr>
            <p:spPr bwMode="auto">
              <a:xfrm>
                <a:off x="7436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86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6553" y="6165"/>
                <a:ext cx="778" cy="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5887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6553" y="6413"/>
                <a:ext cx="764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888" name="Text Box 48"/>
              <p:cNvSpPr txBox="1">
                <a:spLocks noChangeArrowheads="1"/>
              </p:cNvSpPr>
              <p:nvPr/>
            </p:nvSpPr>
            <p:spPr bwMode="auto">
              <a:xfrm>
                <a:off x="6434" y="5933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Queries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89" name="Rectangle 49"/>
              <p:cNvSpPr>
                <a:spLocks noChangeArrowheads="1"/>
              </p:cNvSpPr>
              <p:nvPr/>
            </p:nvSpPr>
            <p:spPr bwMode="auto">
              <a:xfrm>
                <a:off x="7317" y="4436"/>
                <a:ext cx="3478" cy="42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0" name="Text Box 50"/>
              <p:cNvSpPr txBox="1">
                <a:spLocks noChangeArrowheads="1"/>
              </p:cNvSpPr>
              <p:nvPr/>
            </p:nvSpPr>
            <p:spPr bwMode="auto">
              <a:xfrm>
                <a:off x="6500" y="6457"/>
                <a:ext cx="868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Responses: </a:t>
                </a: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r>
                  <a:rPr kumimoji="0" lang="en-US" sz="900" b="1" i="0" u="none" strike="noStrike" cap="none" normalizeH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or  </a:t>
                </a:r>
                <a:r>
                  <a:rPr kumimoji="0" lang="en-US" sz="900" b="1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91" name="Text Box 51"/>
              <p:cNvSpPr txBox="1">
                <a:spLocks noChangeArrowheads="1"/>
              </p:cNvSpPr>
              <p:nvPr/>
            </p:nvSpPr>
            <p:spPr bwMode="auto">
              <a:xfrm>
                <a:off x="7446" y="4137"/>
                <a:ext cx="3000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Tactical Level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92" name="Rectangle 52"/>
              <p:cNvSpPr>
                <a:spLocks noChangeArrowheads="1"/>
              </p:cNvSpPr>
              <p:nvPr/>
            </p:nvSpPr>
            <p:spPr bwMode="auto">
              <a:xfrm>
                <a:off x="10100" y="8801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3" name="Rectangle 53"/>
              <p:cNvSpPr>
                <a:spLocks noChangeArrowheads="1"/>
              </p:cNvSpPr>
              <p:nvPr/>
            </p:nvSpPr>
            <p:spPr bwMode="auto">
              <a:xfrm>
                <a:off x="9172" y="8801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4" name="Rectangle 54"/>
              <p:cNvSpPr>
                <a:spLocks noChangeArrowheads="1"/>
              </p:cNvSpPr>
              <p:nvPr/>
            </p:nvSpPr>
            <p:spPr bwMode="auto">
              <a:xfrm>
                <a:off x="10087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5" name="Rectangle 55"/>
              <p:cNvSpPr>
                <a:spLocks noChangeArrowheads="1"/>
              </p:cNvSpPr>
              <p:nvPr/>
            </p:nvSpPr>
            <p:spPr bwMode="auto">
              <a:xfrm>
                <a:off x="9159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96" name="AutoShape 56"/>
              <p:cNvCxnSpPr>
                <a:cxnSpLocks noChangeShapeType="1"/>
              </p:cNvCxnSpPr>
              <p:nvPr/>
            </p:nvCxnSpPr>
            <p:spPr bwMode="auto">
              <a:xfrm>
                <a:off x="10450" y="6604"/>
                <a:ext cx="13" cy="2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5897" name="AutoShape 57"/>
              <p:cNvCxnSpPr>
                <a:cxnSpLocks noChangeShapeType="1"/>
              </p:cNvCxnSpPr>
              <p:nvPr/>
            </p:nvCxnSpPr>
            <p:spPr bwMode="auto">
              <a:xfrm flipH="1" flipV="1">
                <a:off x="9372" y="6604"/>
                <a:ext cx="13" cy="2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898" name="Text Box 58"/>
              <p:cNvSpPr txBox="1">
                <a:spLocks noChangeArrowheads="1"/>
              </p:cNvSpPr>
              <p:nvPr/>
            </p:nvSpPr>
            <p:spPr bwMode="auto">
              <a:xfrm>
                <a:off x="8370" y="6653"/>
                <a:ext cx="993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System State</a:t>
                </a:r>
                <a:r>
                  <a:rPr kumimoji="0" lang="en-US" sz="9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and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Sensor Data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99" name="Rectangle 59"/>
              <p:cNvSpPr>
                <a:spLocks noChangeArrowheads="1"/>
              </p:cNvSpPr>
              <p:nvPr/>
            </p:nvSpPr>
            <p:spPr bwMode="auto">
              <a:xfrm>
                <a:off x="7450" y="7250"/>
                <a:ext cx="1864" cy="1403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0" name="Text Box 60"/>
              <p:cNvSpPr txBox="1">
                <a:spLocks noChangeArrowheads="1"/>
              </p:cNvSpPr>
              <p:nvPr/>
            </p:nvSpPr>
            <p:spPr bwMode="auto">
              <a:xfrm>
                <a:off x="7454" y="8081"/>
                <a:ext cx="1873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Controller  Parameters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1" name="Text Box 61"/>
              <p:cNvSpPr txBox="1">
                <a:spLocks noChangeArrowheads="1"/>
              </p:cNvSpPr>
              <p:nvPr/>
            </p:nvSpPr>
            <p:spPr bwMode="auto">
              <a:xfrm>
                <a:off x="7454" y="8351"/>
                <a:ext cx="1873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Sensor Settings, Responses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2" name="Text Box 62"/>
              <p:cNvSpPr txBox="1">
                <a:spLocks noChangeArrowheads="1"/>
              </p:cNvSpPr>
              <p:nvPr/>
            </p:nvSpPr>
            <p:spPr bwMode="auto">
              <a:xfrm>
                <a:off x="4537" y="7622"/>
                <a:ext cx="1789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5: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Transit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Return to Base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3" name="Text Box 63"/>
              <p:cNvSpPr txBox="1">
                <a:spLocks noChangeArrowheads="1"/>
              </p:cNvSpPr>
              <p:nvPr/>
            </p:nvSpPr>
            <p:spPr bwMode="auto">
              <a:xfrm>
                <a:off x="3621" y="7430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4" name="Text Box 64"/>
              <p:cNvSpPr txBox="1">
                <a:spLocks noChangeArrowheads="1"/>
              </p:cNvSpPr>
              <p:nvPr/>
            </p:nvSpPr>
            <p:spPr bwMode="auto">
              <a:xfrm>
                <a:off x="3621" y="7924"/>
                <a:ext cx="975" cy="330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5" name="Text Box 65"/>
              <p:cNvSpPr txBox="1">
                <a:spLocks noChangeArrowheads="1"/>
              </p:cNvSpPr>
              <p:nvPr/>
            </p:nvSpPr>
            <p:spPr bwMode="auto">
              <a:xfrm>
                <a:off x="4090" y="8722"/>
                <a:ext cx="940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Mission Abort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6" name="Text Box 66"/>
              <p:cNvSpPr txBox="1">
                <a:spLocks noChangeArrowheads="1"/>
              </p:cNvSpPr>
              <p:nvPr/>
            </p:nvSpPr>
            <p:spPr bwMode="auto">
              <a:xfrm>
                <a:off x="5323" y="8715"/>
                <a:ext cx="1118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000" dirty="0">
                    <a:latin typeface="Calibri" pitchFamily="34" charset="0"/>
                    <a:cs typeface="Arial" pitchFamily="34" charset="0"/>
                  </a:rPr>
                  <a:t>Mission Complete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7" name="Rectangle 67"/>
              <p:cNvSpPr>
                <a:spLocks noChangeArrowheads="1"/>
              </p:cNvSpPr>
              <p:nvPr/>
            </p:nvSpPr>
            <p:spPr bwMode="auto">
              <a:xfrm>
                <a:off x="5647" y="7603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908" name="AutoShape 68"/>
              <p:cNvCxnSpPr>
                <a:cxnSpLocks noChangeShapeType="1"/>
                <a:stCxn id="35907" idx="2"/>
                <a:endCxn id="35906" idx="0"/>
              </p:cNvCxnSpPr>
              <p:nvPr/>
            </p:nvCxnSpPr>
            <p:spPr bwMode="auto">
              <a:xfrm flipH="1">
                <a:off x="5882" y="8006"/>
                <a:ext cx="11" cy="7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909" name="Rectangle 69"/>
              <p:cNvSpPr>
                <a:spLocks noChangeArrowheads="1"/>
              </p:cNvSpPr>
              <p:nvPr/>
            </p:nvSpPr>
            <p:spPr bwMode="auto">
              <a:xfrm>
                <a:off x="4522" y="7596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910" name="AutoShape 70"/>
              <p:cNvCxnSpPr>
                <a:cxnSpLocks noChangeShapeType="1"/>
              </p:cNvCxnSpPr>
              <p:nvPr/>
            </p:nvCxnSpPr>
            <p:spPr bwMode="auto">
              <a:xfrm>
                <a:off x="4753" y="7999"/>
                <a:ext cx="0" cy="71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35911" name="Text Box 71"/>
              <p:cNvSpPr txBox="1">
                <a:spLocks noChangeArrowheads="1"/>
              </p:cNvSpPr>
              <p:nvPr/>
            </p:nvSpPr>
            <p:spPr bwMode="auto">
              <a:xfrm>
                <a:off x="4978" y="8373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12" name="Text Box 72"/>
              <p:cNvSpPr txBox="1">
                <a:spLocks noChangeArrowheads="1"/>
              </p:cNvSpPr>
              <p:nvPr/>
            </p:nvSpPr>
            <p:spPr bwMode="auto">
              <a:xfrm>
                <a:off x="4190" y="8373"/>
                <a:ext cx="63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13" name="Text Box 73"/>
              <p:cNvSpPr txBox="1">
                <a:spLocks noChangeArrowheads="1"/>
              </p:cNvSpPr>
              <p:nvPr/>
            </p:nvSpPr>
            <p:spPr bwMode="auto">
              <a:xfrm>
                <a:off x="7309" y="8853"/>
                <a:ext cx="3486" cy="40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Execution Level</a:t>
                </a:r>
              </a:p>
              <a:p>
                <a:pPr marL="171450" marR="0" lvl="0" indent="-171450" algn="ctr" defTabSz="914400" rtl="0" eaLnBrk="1" fontAlgn="base" latinLnBrk="0" hangingPunct="1">
                  <a:spcBef>
                    <a:spcPct val="0"/>
                  </a:spcBef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handles real-time control and response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14" name="Text Box 74"/>
              <p:cNvSpPr txBox="1">
                <a:spLocks noChangeArrowheads="1"/>
              </p:cNvSpPr>
              <p:nvPr/>
            </p:nvSpPr>
            <p:spPr bwMode="auto">
              <a:xfrm>
                <a:off x="7492" y="7250"/>
                <a:ext cx="1786" cy="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Tactical-Level modules with shared vehicle </a:t>
                </a: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state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and telemetry history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15" name="Text Box 75"/>
              <p:cNvSpPr txBox="1">
                <a:spLocks noChangeArrowheads="1"/>
              </p:cNvSpPr>
              <p:nvPr/>
            </p:nvSpPr>
            <p:spPr bwMode="auto">
              <a:xfrm>
                <a:off x="9391" y="6643"/>
                <a:ext cx="112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Vehicle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Commands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5916" name="AutoShape 76"/>
              <p:cNvCxnSpPr>
                <a:cxnSpLocks noChangeShapeType="1"/>
                <a:stCxn id="35914" idx="0"/>
              </p:cNvCxnSpPr>
              <p:nvPr/>
            </p:nvCxnSpPr>
            <p:spPr bwMode="auto">
              <a:xfrm flipV="1">
                <a:off x="8385" y="6610"/>
                <a:ext cx="5" cy="6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917" name="Rectangle 77"/>
              <p:cNvSpPr>
                <a:spLocks noChangeArrowheads="1"/>
              </p:cNvSpPr>
              <p:nvPr/>
            </p:nvSpPr>
            <p:spPr bwMode="auto">
              <a:xfrm>
                <a:off x="8034" y="6215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" name="Title 8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Goal-based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Mission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Example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" name="Text Box 51"/>
          <p:cNvSpPr txBox="1">
            <a:spLocks noChangeArrowheads="1"/>
          </p:cNvSpPr>
          <p:nvPr/>
        </p:nvSpPr>
        <p:spPr bwMode="auto">
          <a:xfrm>
            <a:off x="1200844" y="1295400"/>
            <a:ext cx="2837756" cy="4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Strategic Level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75"/>
          <p:cNvSpPr txBox="1">
            <a:spLocks noChangeArrowheads="1"/>
          </p:cNvSpPr>
          <p:nvPr/>
        </p:nvSpPr>
        <p:spPr bwMode="auto">
          <a:xfrm>
            <a:off x="7995034" y="5528310"/>
            <a:ext cx="657476" cy="34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Real-time orders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 Box 36"/>
          <p:cNvSpPr txBox="1">
            <a:spLocks noChangeArrowheads="1"/>
          </p:cNvSpPr>
          <p:nvPr/>
        </p:nvSpPr>
        <p:spPr bwMode="auto">
          <a:xfrm>
            <a:off x="6338730" y="1726890"/>
            <a:ext cx="1656304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Tactics module sequencer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 Box 36"/>
          <p:cNvSpPr txBox="1">
            <a:spLocks noChangeArrowheads="1"/>
          </p:cNvSpPr>
          <p:nvPr/>
        </p:nvSpPr>
        <p:spPr bwMode="auto">
          <a:xfrm>
            <a:off x="2668092" y="6459771"/>
            <a:ext cx="745385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Surface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 Box 36"/>
          <p:cNvSpPr txBox="1">
            <a:spLocks noChangeArrowheads="1"/>
          </p:cNvSpPr>
          <p:nvPr/>
        </p:nvSpPr>
        <p:spPr bwMode="auto">
          <a:xfrm>
            <a:off x="3657601" y="6468004"/>
            <a:ext cx="1245698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Recovery position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14899" y="1143000"/>
            <a:ext cx="4240701" cy="571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B488A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B488A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B488A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B488A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B488A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B488A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B488A"/>
                </a:solidFill>
                <a:latin typeface="Arial" charset="0"/>
                <a:ea typeface="ＭＳ Ｐゴシック" pitchFamily="1" charset="-128"/>
              </a:rPr>
              <a:t>Robot 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B488A"/>
                </a:solidFill>
                <a:effectLst/>
                <a:latin typeface="Arial" charset="0"/>
                <a:ea typeface="ＭＳ Ｐゴシック" pitchFamily="1" charset="-128"/>
              </a:rPr>
              <a:t>ission conduct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B488A"/>
                </a:solidFill>
                <a:latin typeface="Arial" charset="0"/>
                <a:ea typeface="ＭＳ Ｐゴシック" pitchFamily="1" charset="-128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B488A"/>
                </a:solidFill>
                <a:effectLst/>
                <a:latin typeface="Arial" charset="0"/>
                <a:ea typeface="ＭＳ Ｐゴシック" pitchFamily="1" charset="-128"/>
              </a:rPr>
              <a:t>an be independent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B488A"/>
                </a:solidFill>
                <a:effectLst/>
                <a:latin typeface="Arial" charset="0"/>
                <a:ea typeface="ＭＳ Ｐゴシック" pitchFamily="1" charset="-128"/>
              </a:rPr>
              <a:t> of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B488A"/>
                </a:solidFill>
                <a:effectLst/>
                <a:latin typeface="Arial" charset="0"/>
                <a:ea typeface="ＭＳ Ｐゴシック" pitchFamily="1" charset="-128"/>
              </a:rPr>
              <a:t>software implementation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B488A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z="3600" dirty="0" smtClean="0"/>
              <a:t>Executable mission rule set: </a:t>
            </a:r>
            <a:br>
              <a:rPr lang="en-US" sz="3600" dirty="0" smtClean="0"/>
            </a:br>
            <a:r>
              <a:rPr lang="en-US" sz="3600" dirty="0" smtClean="0"/>
              <a:t>loop through phases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572000"/>
          </a:xfrm>
        </p:spPr>
        <p:txBody>
          <a:bodyPr/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(&lt;--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execute_mission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initialize_mission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(repeat)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execute_current_phase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(done) !)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(&lt;--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initialize_mission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(abolish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1)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asserta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((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1))))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(&lt;--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execute_current_phase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?x)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execute_phase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?x) !)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(&lt;-- (done)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'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mission_complete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))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(&lt;- 	(done)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'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mission_abort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)) 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2789" y="152400"/>
            <a:ext cx="2034531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Background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371600"/>
          </a:xfrm>
        </p:spPr>
        <p:txBody>
          <a:bodyPr/>
          <a:lstStyle/>
          <a:p>
            <a:r>
              <a:rPr lang="en-US" dirty="0" smtClean="0"/>
              <a:t>Executable mission phases for this example added to Prolog rule set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65314" y="2133600"/>
            <a:ext cx="9361714" cy="480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6" y="2438400"/>
            <a:ext cx="9198428" cy="399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02789" y="152400"/>
            <a:ext cx="2034531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Background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/>
              <a:t>Running mission example #1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4267200" cy="4114800"/>
          </a:xfrm>
        </p:spPr>
        <p:txBody>
          <a:bodyPr/>
          <a:lstStyle/>
          <a:p>
            <a:r>
              <a:rPr lang="en-US" sz="1800" dirty="0" smtClean="0"/>
              <a:t>CG-USER(1): </a:t>
            </a:r>
            <a:r>
              <a:rPr lang="en-US" sz="1800" b="1" dirty="0" smtClean="0">
                <a:solidFill>
                  <a:srgbClr val="FFC000"/>
                </a:solidFill>
              </a:rPr>
              <a:t>(?- (</a:t>
            </a:r>
            <a:r>
              <a:rPr lang="en-US" sz="1800" b="1" dirty="0" err="1" smtClean="0">
                <a:solidFill>
                  <a:srgbClr val="FFC000"/>
                </a:solidFill>
              </a:rPr>
              <a:t>execute_mission</a:t>
            </a:r>
            <a:r>
              <a:rPr lang="en-US" sz="1800" b="1" dirty="0" smtClean="0">
                <a:solidFill>
                  <a:srgbClr val="FFC000"/>
                </a:solidFill>
              </a:rPr>
              <a:t>))</a:t>
            </a:r>
            <a:endParaRPr lang="en-US" sz="1800" dirty="0" smtClean="0">
              <a:solidFill>
                <a:srgbClr val="FFC000"/>
              </a:solidFill>
            </a:endParaRPr>
          </a:p>
          <a:p>
            <a:r>
              <a:rPr lang="en-US" sz="1800" dirty="0" smtClean="0"/>
              <a:t>Search Area A!</a:t>
            </a:r>
          </a:p>
          <a:p>
            <a:r>
              <a:rPr lang="en-US" sz="1800" dirty="0" smtClean="0"/>
              <a:t>Search successful?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Sample environment!</a:t>
            </a:r>
          </a:p>
          <a:p>
            <a:r>
              <a:rPr lang="en-US" sz="1800" dirty="0" smtClean="0"/>
              <a:t>Sample obtained?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Search Area B!</a:t>
            </a:r>
          </a:p>
          <a:p>
            <a:r>
              <a:rPr lang="en-US" sz="1800" dirty="0" smtClean="0"/>
              <a:t>Search successful?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Rendezvous UUV2!</a:t>
            </a:r>
          </a:p>
          <a:p>
            <a:r>
              <a:rPr lang="en-US" sz="1800" dirty="0" smtClean="0"/>
              <a:t>Rendezvous successful?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Return to base!</a:t>
            </a:r>
          </a:p>
          <a:p>
            <a:r>
              <a:rPr lang="en-US" sz="1800" dirty="0" smtClean="0"/>
              <a:t>At base?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Mission succeeded.</a:t>
            </a:r>
          </a:p>
          <a:p>
            <a:r>
              <a:rPr lang="en-US" sz="1800" dirty="0" smtClean="0"/>
              <a:t>Yes</a:t>
            </a:r>
          </a:p>
          <a:p>
            <a:endParaRPr lang="en-US" sz="1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114800" y="2286000"/>
            <a:ext cx="4876800" cy="2743200"/>
          </a:xfrm>
          <a:ln w="19050"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User enters </a:t>
            </a:r>
            <a:r>
              <a:rPr lang="en-US" dirty="0" smtClean="0">
                <a:solidFill>
                  <a:srgbClr val="FFC000"/>
                </a:solidFill>
              </a:rPr>
              <a:t>responses </a:t>
            </a:r>
          </a:p>
          <a:p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 smtClean="0"/>
              <a:t>to mission execution automaton (MEA) queries, thereby providing environmental responses and testing mission logic</a:t>
            </a:r>
          </a:p>
          <a:p>
            <a:endParaRPr lang="en-US" dirty="0"/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4114800" y="5181600"/>
            <a:ext cx="4876800" cy="13716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400">
                <a:solidFill>
                  <a:srgbClr val="CCCC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000">
                <a:solidFill>
                  <a:srgbClr val="CCCC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These correspond to ethics checks measured by robot, or supervised by a human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2789" y="152400"/>
            <a:ext cx="2034531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Background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343400"/>
          </a:xfrm>
        </p:spPr>
        <p:txBody>
          <a:bodyPr/>
          <a:lstStyle/>
          <a:p>
            <a:r>
              <a:rPr lang="en-US" dirty="0" smtClean="0"/>
              <a:t>Motivation:  human-taskable underwater robots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Expressive power, semantics, syntax for a full solution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Rational Behavior Model (RBM) 3-layer architecture: </a:t>
            </a:r>
            <a:r>
              <a:rPr lang="en-US" i="1" dirty="0" smtClean="0"/>
              <a:t>Strategic</a:t>
            </a:r>
            <a:r>
              <a:rPr lang="en-US" dirty="0" smtClean="0"/>
              <a:t> plans, </a:t>
            </a:r>
            <a:r>
              <a:rPr lang="en-US" i="1" dirty="0" smtClean="0"/>
              <a:t>Tactical </a:t>
            </a:r>
            <a:r>
              <a:rPr lang="en-US" dirty="0" smtClean="0"/>
              <a:t>operations, </a:t>
            </a:r>
            <a:r>
              <a:rPr lang="en-US" i="1" dirty="0" smtClean="0"/>
              <a:t>Execution</a:t>
            </a:r>
            <a:r>
              <a:rPr lang="en-US" dirty="0" smtClean="0"/>
              <a:t> control</a:t>
            </a:r>
          </a:p>
          <a:p>
            <a:r>
              <a:rPr lang="en-US" dirty="0" smtClean="0"/>
              <a:t>Mission Planning, Execution with Ethical Constraints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Declarative mission exemplar is helpful, general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does it mean to define, apply ethical constraints?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Autonomous Vehicle Command Language (AVCL)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AUV Workbench simulation results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Topics for future student thesis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Running mission examples # 2, 3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495800" cy="4114800"/>
          </a:xfrm>
        </p:spPr>
        <p:txBody>
          <a:bodyPr/>
          <a:lstStyle/>
          <a:p>
            <a:r>
              <a:rPr lang="en-US" sz="1800" dirty="0" smtClean="0"/>
              <a:t>CG-USER(2): </a:t>
            </a:r>
            <a:r>
              <a:rPr lang="en-US" sz="1800" b="1" dirty="0" smtClean="0">
                <a:solidFill>
                  <a:srgbClr val="FFC000"/>
                </a:solidFill>
              </a:rPr>
              <a:t>(?- (</a:t>
            </a:r>
            <a:r>
              <a:rPr lang="en-US" sz="1800" b="1" dirty="0" err="1" smtClean="0">
                <a:solidFill>
                  <a:srgbClr val="FFC000"/>
                </a:solidFill>
              </a:rPr>
              <a:t>execute_mission</a:t>
            </a:r>
            <a:r>
              <a:rPr lang="en-US" sz="1800" b="1" dirty="0" smtClean="0">
                <a:solidFill>
                  <a:srgbClr val="FFC000"/>
                </a:solidFill>
              </a:rPr>
              <a:t>))</a:t>
            </a:r>
            <a:endParaRPr lang="en-US" sz="1800" dirty="0" smtClean="0">
              <a:solidFill>
                <a:srgbClr val="FFC000"/>
              </a:solidFill>
            </a:endParaRPr>
          </a:p>
          <a:p>
            <a:r>
              <a:rPr lang="en-US" sz="1800" dirty="0" smtClean="0"/>
              <a:t>Search Area A!</a:t>
            </a:r>
          </a:p>
          <a:p>
            <a:r>
              <a:rPr lang="en-US" sz="1800" dirty="0" smtClean="0"/>
              <a:t>Search successful?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Sample environment!</a:t>
            </a:r>
          </a:p>
          <a:p>
            <a:r>
              <a:rPr lang="en-US" sz="1800" dirty="0" smtClean="0"/>
              <a:t>Sample obtained?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</a:t>
            </a:r>
            <a:r>
              <a:rPr lang="en-US" sz="1800" b="1" dirty="0" smtClean="0"/>
              <a:t>o</a:t>
            </a:r>
            <a:endParaRPr lang="en-US" sz="1800" dirty="0" smtClean="0"/>
          </a:p>
          <a:p>
            <a:r>
              <a:rPr lang="en-US" sz="1800" dirty="0" smtClean="0"/>
              <a:t>Return to base!</a:t>
            </a:r>
          </a:p>
          <a:p>
            <a:r>
              <a:rPr lang="en-US" sz="1800" dirty="0" smtClean="0"/>
              <a:t>At base?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Mission succeeded.</a:t>
            </a:r>
          </a:p>
          <a:p>
            <a:endParaRPr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4267200" cy="4114800"/>
          </a:xfrm>
        </p:spPr>
        <p:txBody>
          <a:bodyPr/>
          <a:lstStyle/>
          <a:p>
            <a:r>
              <a:rPr lang="en-US" sz="1800" dirty="0" smtClean="0"/>
              <a:t>CG-USER(3): </a:t>
            </a:r>
            <a:r>
              <a:rPr lang="en-US" sz="1800" b="1" dirty="0" smtClean="0">
                <a:solidFill>
                  <a:srgbClr val="FFC000"/>
                </a:solidFill>
              </a:rPr>
              <a:t>(?- (</a:t>
            </a:r>
            <a:r>
              <a:rPr lang="en-US" sz="1800" b="1" dirty="0" err="1" smtClean="0">
                <a:solidFill>
                  <a:srgbClr val="FFC000"/>
                </a:solidFill>
              </a:rPr>
              <a:t>execute_mission</a:t>
            </a:r>
            <a:r>
              <a:rPr lang="en-US" sz="1800" b="1" dirty="0" smtClean="0">
                <a:solidFill>
                  <a:srgbClr val="FFC000"/>
                </a:solidFill>
              </a:rPr>
              <a:t>))</a:t>
            </a:r>
            <a:endParaRPr lang="en-US" sz="1800" dirty="0" smtClean="0">
              <a:solidFill>
                <a:srgbClr val="FFC000"/>
              </a:solidFill>
            </a:endParaRPr>
          </a:p>
          <a:p>
            <a:r>
              <a:rPr lang="en-US" sz="1800" dirty="0" smtClean="0"/>
              <a:t>Search Area A!</a:t>
            </a:r>
          </a:p>
          <a:p>
            <a:r>
              <a:rPr lang="en-US" sz="1800" dirty="0" smtClean="0"/>
              <a:t>Search successful?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</a:t>
            </a:r>
            <a:r>
              <a:rPr lang="en-US" sz="1800" b="1" dirty="0" smtClean="0"/>
              <a:t>o</a:t>
            </a:r>
            <a:endParaRPr lang="en-US" sz="1800" dirty="0" smtClean="0"/>
          </a:p>
          <a:p>
            <a:r>
              <a:rPr lang="en-US" sz="1800" dirty="0" smtClean="0"/>
              <a:t>Search Area B!</a:t>
            </a:r>
          </a:p>
          <a:p>
            <a:r>
              <a:rPr lang="en-US" sz="1800" dirty="0" smtClean="0"/>
              <a:t>Search successful?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</a:t>
            </a:r>
            <a:r>
              <a:rPr lang="en-US" sz="1800" b="1" dirty="0" smtClean="0"/>
              <a:t>o</a:t>
            </a:r>
            <a:endParaRPr lang="en-US" sz="1800" dirty="0" smtClean="0"/>
          </a:p>
          <a:p>
            <a:r>
              <a:rPr lang="en-US" sz="1800" dirty="0" smtClean="0"/>
              <a:t>Rendezvous UUV2!</a:t>
            </a:r>
          </a:p>
          <a:p>
            <a:r>
              <a:rPr lang="en-US" sz="1800" dirty="0" smtClean="0"/>
              <a:t>Rendezvous successful?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Return to base!</a:t>
            </a:r>
          </a:p>
          <a:p>
            <a:r>
              <a:rPr lang="en-US" sz="1800" dirty="0" smtClean="0"/>
              <a:t>At base?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</a:t>
            </a:r>
            <a:r>
              <a:rPr lang="en-US" sz="1800" b="1" dirty="0" smtClean="0"/>
              <a:t>o</a:t>
            </a:r>
            <a:endParaRPr lang="en-US" sz="1800" dirty="0" smtClean="0"/>
          </a:p>
          <a:p>
            <a:r>
              <a:rPr lang="en-US" sz="1800" dirty="0" smtClean="0"/>
              <a:t>Mission failed.</a:t>
            </a:r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762000" y="4876800"/>
            <a:ext cx="7620000" cy="9144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400">
                <a:solidFill>
                  <a:srgbClr val="CCCC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000">
                <a:solidFill>
                  <a:srgbClr val="CCCC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Human operators can </a:t>
            </a:r>
            <a:r>
              <a:rPr lang="en-US" dirty="0">
                <a:solidFill>
                  <a:schemeClr val="bg1"/>
                </a:solidFill>
              </a:rPr>
              <a:t>logically </a:t>
            </a:r>
            <a:r>
              <a:rPr lang="en-US" dirty="0" smtClean="0">
                <a:solidFill>
                  <a:schemeClr val="bg1"/>
                </a:solidFill>
              </a:rPr>
              <a:t>test various mission alternatives to gain confidence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 bwMode="auto">
          <a:xfrm>
            <a:off x="1402080" y="5897880"/>
            <a:ext cx="7391400" cy="9144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400">
                <a:solidFill>
                  <a:srgbClr val="CCCC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000">
                <a:solidFill>
                  <a:srgbClr val="CCCC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Simulation can also run through every option exhaustively to further confirm correctness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2789" y="152400"/>
            <a:ext cx="2034531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Background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dirty="0" smtClean="0"/>
              <a:t>Adding ethical constraints </a:t>
            </a:r>
            <a:br>
              <a:rPr lang="en-US" dirty="0" smtClean="0"/>
            </a:br>
            <a:r>
              <a:rPr lang="en-US" dirty="0" smtClean="0"/>
              <a:t>to mission requirements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276600"/>
            <a:ext cx="8686800" cy="2438400"/>
          </a:xfrm>
        </p:spPr>
        <p:txBody>
          <a:bodyPr/>
          <a:lstStyle/>
          <a:p>
            <a:r>
              <a:rPr lang="en-US" dirty="0" smtClean="0"/>
              <a:t>Following the leader:</a:t>
            </a:r>
          </a:p>
          <a:p>
            <a:r>
              <a:rPr lang="en-US" dirty="0" smtClean="0"/>
              <a:t>how do human teams accomplish tasks ethically?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same rules need to apply to unmanned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8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ethical constraints, civil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724400"/>
          </a:xfrm>
        </p:spPr>
        <p:txBody>
          <a:bodyPr/>
          <a:lstStyle/>
          <a:p>
            <a:r>
              <a:rPr lang="en-US" dirty="0"/>
              <a:t>Safe navigation, follow pertinent rules of road</a:t>
            </a:r>
          </a:p>
          <a:p>
            <a:r>
              <a:rPr lang="en-US" dirty="0" smtClean="0"/>
              <a:t>Satisfactory </a:t>
            </a:r>
            <a:r>
              <a:rPr lang="en-US" dirty="0"/>
              <a:t>navigational accuracy (GPS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Have received timely clearance to enter a specific geographic area for given time period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Also vertical clearance for underwater depth zone or airborne altitude zone</a:t>
            </a:r>
          </a:p>
          <a:p>
            <a:pPr marL="0" indent="0"/>
            <a:r>
              <a:rPr lang="en-US" dirty="0" smtClean="0"/>
              <a:t>Sufficient </a:t>
            </a:r>
            <a:r>
              <a:rPr lang="en-US" dirty="0"/>
              <a:t>vehicle health, </a:t>
            </a:r>
            <a:r>
              <a:rPr lang="en-US" dirty="0" smtClean="0"/>
              <a:t>power</a:t>
            </a:r>
            <a:r>
              <a:rPr lang="en-US" dirty="0"/>
              <a:t>, </a:t>
            </a:r>
            <a:r>
              <a:rPr lang="en-US" dirty="0" smtClean="0"/>
              <a:t>safety status</a:t>
            </a:r>
            <a:endParaRPr lang="en-US" dirty="0"/>
          </a:p>
          <a:p>
            <a:pPr marL="0" indent="0"/>
            <a:r>
              <a:rPr lang="en-US" dirty="0" smtClean="0"/>
              <a:t>Meet communication requirements for tasking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/>
              <a:t>Identity beacon, transponder, AIS tracking, </a:t>
            </a:r>
            <a:r>
              <a:rPr lang="en-US" dirty="0" smtClean="0"/>
              <a:t>etc.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Recording</a:t>
            </a:r>
            <a:r>
              <a:rPr lang="en-US" dirty="0"/>
              <a:t> </a:t>
            </a:r>
            <a:r>
              <a:rPr lang="en-US" dirty="0" smtClean="0"/>
              <a:t>and reporting on situational data, etc.</a:t>
            </a:r>
          </a:p>
          <a:p>
            <a:pPr marL="0" indent="0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6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 ethical constraints, </a:t>
            </a:r>
            <a:r>
              <a:rPr lang="en-US" sz="3600" dirty="0" smtClean="0"/>
              <a:t>military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Meet all relevant, international civil requirements</a:t>
            </a:r>
          </a:p>
          <a:p>
            <a:r>
              <a:rPr lang="en-US" dirty="0"/>
              <a:t>Identification friend foe (IFF</a:t>
            </a:r>
            <a:r>
              <a:rPr lang="en-US" dirty="0" smtClean="0"/>
              <a:t>), blue-force tracking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friendly/hostile/neutral/unknown </a:t>
            </a:r>
          </a:p>
          <a:p>
            <a:r>
              <a:rPr lang="en-US" dirty="0" smtClean="0"/>
              <a:t>Prior determination of contact’s hostile intent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Robot option to warn without fear of self protection</a:t>
            </a:r>
          </a:p>
          <a:p>
            <a:pPr marL="0" indent="0"/>
            <a:r>
              <a:rPr lang="en-US" dirty="0" smtClean="0"/>
              <a:t>ROE use of deadly force, weapons releasability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Brevity codes</a:t>
            </a:r>
            <a:r>
              <a:rPr lang="en-US" dirty="0" smtClean="0"/>
              <a:t>:  weapons safe, hold</a:t>
            </a:r>
            <a:r>
              <a:rPr lang="en-US" dirty="0"/>
              <a:t>, </a:t>
            </a:r>
            <a:r>
              <a:rPr lang="en-US" dirty="0" smtClean="0"/>
              <a:t>tight</a:t>
            </a:r>
            <a:r>
              <a:rPr lang="en-US" dirty="0"/>
              <a:t>, </a:t>
            </a:r>
            <a:r>
              <a:rPr lang="en-US" dirty="0" smtClean="0"/>
              <a:t>free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Confirmation and permission requirements</a:t>
            </a:r>
          </a:p>
          <a:p>
            <a:pPr marL="0" indent="0"/>
            <a:r>
              <a:rPr lang="en-US" dirty="0" smtClean="0"/>
              <a:t>   After-action reporting, damage assessment</a:t>
            </a:r>
          </a:p>
          <a:p>
            <a:endParaRPr lang="en-US" dirty="0"/>
          </a:p>
        </p:txBody>
      </p:sp>
      <p:sp>
        <p:nvSpPr>
          <p:cNvPr id="4" name="Content Placeholder 12"/>
          <p:cNvSpPr txBox="1">
            <a:spLocks/>
          </p:cNvSpPr>
          <p:nvPr/>
        </p:nvSpPr>
        <p:spPr bwMode="auto">
          <a:xfrm>
            <a:off x="5715000" y="6324600"/>
            <a:ext cx="3124200" cy="4572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400">
                <a:solidFill>
                  <a:srgbClr val="CCCC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000">
                <a:solidFill>
                  <a:srgbClr val="CCCC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Et cetera, et cetera…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2658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8839200" cy="1143000"/>
          </a:xfrm>
        </p:spPr>
        <p:txBody>
          <a:bodyPr/>
          <a:lstStyle/>
          <a:p>
            <a:r>
              <a:rPr lang="en-US" sz="3600" dirty="0" smtClean="0"/>
              <a:t>Civil ethical constraint support </a:t>
            </a:r>
            <a:br>
              <a:rPr lang="en-US" sz="3600" dirty="0" smtClean="0"/>
            </a:br>
            <a:r>
              <a:rPr lang="en-US" sz="3600" dirty="0" smtClean="0"/>
              <a:t>in AVCL, AUV Workbench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942958"/>
              </p:ext>
            </p:extLst>
          </p:nvPr>
        </p:nvGraphicFramePr>
        <p:xfrm>
          <a:off x="-76200" y="2090928"/>
          <a:ext cx="9372600" cy="4843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2477"/>
                <a:gridCol w="898662"/>
                <a:gridCol w="773885"/>
                <a:gridCol w="2837576"/>
              </a:tblGrid>
              <a:tr h="284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Civil ethical constraints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Define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Test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Notes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Mission tasking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AVCL goals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Safe navigation and transit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AVCL avoidance areas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Follow pertinent rules of road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Requires rule-engine path planner, sensing model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Satisfactory navigational accuracy (GPS etc.)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Needed: sensor error models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Clearance to enter a specific geographic area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Vertical clearance for underwater depth zone or airborne altitude zone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Timing requirements using specific times or duration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Sufficient vehicle health, power, safety status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Meet communication requirements for tasking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Message-passing scheme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9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Identity beacon, transponder, AIS tracking, etc.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Recording and reporting on situational data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131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8839200" cy="1143000"/>
          </a:xfrm>
        </p:spPr>
        <p:txBody>
          <a:bodyPr/>
          <a:lstStyle/>
          <a:p>
            <a:r>
              <a:rPr lang="en-US" sz="3600" dirty="0" smtClean="0"/>
              <a:t>Military ethical constraint support </a:t>
            </a:r>
            <a:br>
              <a:rPr lang="en-US" sz="3600" dirty="0" smtClean="0"/>
            </a:br>
            <a:r>
              <a:rPr lang="en-US" sz="3600" dirty="0" smtClean="0"/>
              <a:t>in AVCL, AUV Workbench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85276"/>
              </p:ext>
            </p:extLst>
          </p:nvPr>
        </p:nvGraphicFramePr>
        <p:xfrm>
          <a:off x="-76199" y="2057400"/>
          <a:ext cx="9372599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2476"/>
                <a:gridCol w="792795"/>
                <a:gridCol w="792795"/>
                <a:gridCol w="2924533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Military ethical constraints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Define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Test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Notes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Meet all relevant, international civil requirements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See above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Mission tasking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AVCL goals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Contact identification, tracking signatures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Available in C2 systems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Identification friend foe (IFF), blue-force tracking (friendly/hostile/neutral/unknown/etc.)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Available in C2 data models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Robot option to warn without fear of self protection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Implementable via messaging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Determination of contact’s hostile intent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Available in C2 data models, dissertation work in progress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Confirmation and permission requirements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Implementable via messaging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ROE use of deadly force, weapons releasability using 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</a:rPr>
                        <a:t>brevity codes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:  weapons safe, hold, tight, free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Requires weapons model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Proportional weapons response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Requires weapons and threat models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After-action reporting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AVCL goals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Damage assessment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Requires models of interest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979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Ethical behaviors don’t define the mission plan.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rather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Ethical constraints </a:t>
            </a:r>
            <a:r>
              <a:rPr lang="en-US" b="1" dirty="0" smtClean="0">
                <a:solidFill>
                  <a:schemeClr val="bg1"/>
                </a:solidFill>
              </a:rPr>
              <a:t>inform the mission plan.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685800"/>
            <a:ext cx="8153400" cy="4876800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108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37"/>
          <p:cNvSpPr>
            <a:spLocks noChangeArrowheads="1"/>
          </p:cNvSpPr>
          <p:nvPr/>
        </p:nvSpPr>
        <p:spPr bwMode="auto">
          <a:xfrm>
            <a:off x="6127070" y="1981200"/>
            <a:ext cx="2788816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37"/>
          <p:cNvSpPr>
            <a:spLocks noChangeArrowheads="1"/>
          </p:cNvSpPr>
          <p:nvPr/>
        </p:nvSpPr>
        <p:spPr bwMode="auto">
          <a:xfrm>
            <a:off x="5974670" y="2133600"/>
            <a:ext cx="2941216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37"/>
          <p:cNvSpPr>
            <a:spLocks noChangeArrowheads="1"/>
          </p:cNvSpPr>
          <p:nvPr/>
        </p:nvSpPr>
        <p:spPr bwMode="auto">
          <a:xfrm>
            <a:off x="5822270" y="2286704"/>
            <a:ext cx="3016930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0" name="Group 3"/>
          <p:cNvGrpSpPr>
            <a:grpSpLocks noChangeAspect="1"/>
          </p:cNvGrpSpPr>
          <p:nvPr/>
        </p:nvGrpSpPr>
        <p:grpSpPr bwMode="auto">
          <a:xfrm>
            <a:off x="-1295400" y="0"/>
            <a:ext cx="10211286" cy="6509257"/>
            <a:chOff x="915" y="8051"/>
            <a:chExt cx="16112" cy="9547"/>
          </a:xfrm>
        </p:grpSpPr>
        <p:sp>
          <p:nvSpPr>
            <p:cNvPr id="101" name="AutoShape 4"/>
            <p:cNvSpPr>
              <a:spLocks noChangeAspect="1" noChangeArrowheads="1"/>
            </p:cNvSpPr>
            <p:nvPr/>
          </p:nvSpPr>
          <p:spPr bwMode="auto">
            <a:xfrm>
              <a:off x="915" y="8051"/>
              <a:ext cx="15045" cy="74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" name="Group 5"/>
            <p:cNvGrpSpPr>
              <a:grpSpLocks/>
            </p:cNvGrpSpPr>
            <p:nvPr/>
          </p:nvGrpSpPr>
          <p:grpSpPr bwMode="auto">
            <a:xfrm>
              <a:off x="3342" y="9952"/>
              <a:ext cx="13685" cy="7646"/>
              <a:chOff x="1626" y="4137"/>
              <a:chExt cx="9169" cy="5122"/>
            </a:xfrm>
          </p:grpSpPr>
          <p:sp>
            <p:nvSpPr>
              <p:cNvPr id="104" name="Rectangle 6"/>
              <p:cNvSpPr>
                <a:spLocks noChangeArrowheads="1"/>
              </p:cNvSpPr>
              <p:nvPr/>
            </p:nvSpPr>
            <p:spPr bwMode="auto">
              <a:xfrm>
                <a:off x="1626" y="4444"/>
                <a:ext cx="4927" cy="47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 Box 7"/>
              <p:cNvSpPr txBox="1">
                <a:spLocks noChangeArrowheads="1"/>
              </p:cNvSpPr>
              <p:nvPr/>
            </p:nvSpPr>
            <p:spPr bwMode="auto">
              <a:xfrm>
                <a:off x="3140" y="4784"/>
                <a:ext cx="1789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1: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Search Area 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Text Box 8"/>
              <p:cNvSpPr txBox="1">
                <a:spLocks noChangeArrowheads="1"/>
              </p:cNvSpPr>
              <p:nvPr/>
            </p:nvSpPr>
            <p:spPr bwMode="auto">
              <a:xfrm>
                <a:off x="4433" y="5986"/>
                <a:ext cx="2000" cy="63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2: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Sample Environment in Area 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Text Box 9"/>
              <p:cNvSpPr txBox="1">
                <a:spLocks noChangeArrowheads="1"/>
              </p:cNvSpPr>
              <p:nvPr/>
            </p:nvSpPr>
            <p:spPr bwMode="auto">
              <a:xfrm>
                <a:off x="1761" y="6124"/>
                <a:ext cx="2000" cy="368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3:  Search Area B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Text Box 10"/>
              <p:cNvSpPr txBox="1">
                <a:spLocks noChangeArrowheads="1"/>
              </p:cNvSpPr>
              <p:nvPr/>
            </p:nvSpPr>
            <p:spPr bwMode="auto">
              <a:xfrm>
                <a:off x="1761" y="7513"/>
                <a:ext cx="2000" cy="63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4: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Rendezvous with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UUV-2 in Area 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0" name="AutoShape 11"/>
              <p:cNvCxnSpPr>
                <a:cxnSpLocks noChangeShapeType="1"/>
                <a:stCxn id="106" idx="2"/>
                <a:endCxn id="107" idx="0"/>
              </p:cNvCxnSpPr>
              <p:nvPr/>
            </p:nvCxnSpPr>
            <p:spPr bwMode="auto">
              <a:xfrm>
                <a:off x="4035" y="5166"/>
                <a:ext cx="1398" cy="8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11" name="AutoShape 12"/>
              <p:cNvCxnSpPr>
                <a:cxnSpLocks noChangeShapeType="1"/>
                <a:stCxn id="106" idx="2"/>
                <a:endCxn id="108" idx="0"/>
              </p:cNvCxnSpPr>
              <p:nvPr/>
            </p:nvCxnSpPr>
            <p:spPr bwMode="auto">
              <a:xfrm flipH="1">
                <a:off x="2761" y="5166"/>
                <a:ext cx="1274" cy="95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112" name="Rectangle 13"/>
              <p:cNvSpPr>
                <a:spLocks noChangeArrowheads="1"/>
              </p:cNvSpPr>
              <p:nvPr/>
            </p:nvSpPr>
            <p:spPr bwMode="auto">
              <a:xfrm>
                <a:off x="4433" y="5986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4"/>
              <p:cNvSpPr>
                <a:spLocks noChangeArrowheads="1"/>
              </p:cNvSpPr>
              <p:nvPr/>
            </p:nvSpPr>
            <p:spPr bwMode="auto">
              <a:xfrm>
                <a:off x="3256" y="5849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6" name="AutoShape 15"/>
              <p:cNvCxnSpPr>
                <a:cxnSpLocks noChangeShapeType="1"/>
                <a:stCxn id="112" idx="2"/>
                <a:endCxn id="115" idx="2"/>
              </p:cNvCxnSpPr>
              <p:nvPr/>
            </p:nvCxnSpPr>
            <p:spPr bwMode="auto">
              <a:xfrm rot="16200000" flipV="1">
                <a:off x="4022" y="5961"/>
                <a:ext cx="137" cy="1177"/>
              </a:xfrm>
              <a:prstGeom prst="curvedConnector3">
                <a:avLst>
                  <a:gd name="adj1" fmla="val -26277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17" name="Rectangle 16"/>
              <p:cNvSpPr>
                <a:spLocks noChangeArrowheads="1"/>
              </p:cNvSpPr>
              <p:nvPr/>
            </p:nvSpPr>
            <p:spPr bwMode="auto">
              <a:xfrm>
                <a:off x="3002" y="7493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7"/>
              <p:cNvSpPr>
                <a:spLocks noChangeArrowheads="1"/>
              </p:cNvSpPr>
              <p:nvPr/>
            </p:nvSpPr>
            <p:spPr bwMode="auto">
              <a:xfrm>
                <a:off x="3015" y="6089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9" name="AutoShape 18"/>
              <p:cNvCxnSpPr>
                <a:cxnSpLocks noChangeShapeType="1"/>
                <a:stCxn id="118" idx="2"/>
                <a:endCxn id="117" idx="0"/>
              </p:cNvCxnSpPr>
              <p:nvPr/>
            </p:nvCxnSpPr>
            <p:spPr bwMode="auto">
              <a:xfrm flipH="1">
                <a:off x="3248" y="6492"/>
                <a:ext cx="13" cy="10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0" name="Rectangle 19"/>
              <p:cNvSpPr>
                <a:spLocks noChangeArrowheads="1"/>
              </p:cNvSpPr>
              <p:nvPr/>
            </p:nvSpPr>
            <p:spPr bwMode="auto">
              <a:xfrm>
                <a:off x="2046" y="7486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20"/>
              <p:cNvSpPr>
                <a:spLocks noChangeArrowheads="1"/>
              </p:cNvSpPr>
              <p:nvPr/>
            </p:nvSpPr>
            <p:spPr bwMode="auto">
              <a:xfrm>
                <a:off x="2059" y="6082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2" name="AutoShape 21"/>
              <p:cNvCxnSpPr>
                <a:cxnSpLocks noChangeShapeType="1"/>
                <a:stCxn id="121" idx="2"/>
                <a:endCxn id="120" idx="0"/>
              </p:cNvCxnSpPr>
              <p:nvPr/>
            </p:nvCxnSpPr>
            <p:spPr bwMode="auto">
              <a:xfrm flipH="1">
                <a:off x="2292" y="6485"/>
                <a:ext cx="13" cy="10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123" name="Rectangle 22"/>
              <p:cNvSpPr>
                <a:spLocks noChangeArrowheads="1"/>
              </p:cNvSpPr>
              <p:nvPr/>
            </p:nvSpPr>
            <p:spPr bwMode="auto">
              <a:xfrm>
                <a:off x="4537" y="760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23"/>
              <p:cNvSpPr>
                <a:spLocks noChangeArrowheads="1"/>
              </p:cNvSpPr>
              <p:nvPr/>
            </p:nvSpPr>
            <p:spPr bwMode="auto">
              <a:xfrm>
                <a:off x="3581" y="760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5" name="AutoShape 24"/>
              <p:cNvCxnSpPr>
                <a:cxnSpLocks noChangeShapeType="1"/>
                <a:stCxn id="124" idx="3"/>
                <a:endCxn id="123" idx="1"/>
              </p:cNvCxnSpPr>
              <p:nvPr/>
            </p:nvCxnSpPr>
            <p:spPr bwMode="auto">
              <a:xfrm>
                <a:off x="3771" y="7709"/>
                <a:ext cx="766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6" name="Rectangle 25"/>
              <p:cNvSpPr>
                <a:spLocks noChangeArrowheads="1"/>
              </p:cNvSpPr>
              <p:nvPr/>
            </p:nvSpPr>
            <p:spPr bwMode="auto">
              <a:xfrm>
                <a:off x="4537" y="7825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26"/>
              <p:cNvSpPr>
                <a:spLocks noChangeArrowheads="1"/>
              </p:cNvSpPr>
              <p:nvPr/>
            </p:nvSpPr>
            <p:spPr bwMode="auto">
              <a:xfrm>
                <a:off x="3581" y="7825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8" name="AutoShape 27"/>
              <p:cNvCxnSpPr>
                <a:cxnSpLocks noChangeShapeType="1"/>
                <a:stCxn id="127" idx="3"/>
                <a:endCxn id="126" idx="1"/>
              </p:cNvCxnSpPr>
              <p:nvPr/>
            </p:nvCxnSpPr>
            <p:spPr bwMode="auto">
              <a:xfrm>
                <a:off x="3771" y="7925"/>
                <a:ext cx="766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129" name="Text Box 28"/>
              <p:cNvSpPr txBox="1">
                <a:spLocks noChangeArrowheads="1"/>
              </p:cNvSpPr>
              <p:nvPr/>
            </p:nvSpPr>
            <p:spPr bwMode="auto">
              <a:xfrm>
                <a:off x="4719" y="5364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339966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Text Box 29"/>
              <p:cNvSpPr txBox="1">
                <a:spLocks noChangeArrowheads="1"/>
              </p:cNvSpPr>
              <p:nvPr/>
            </p:nvSpPr>
            <p:spPr bwMode="auto">
              <a:xfrm>
                <a:off x="2829" y="5364"/>
                <a:ext cx="63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/>
            </p:nvSpPr>
            <p:spPr bwMode="auto">
              <a:xfrm>
                <a:off x="5266" y="641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2" name="AutoShape 31"/>
              <p:cNvCxnSpPr>
                <a:cxnSpLocks noChangeShapeType="1"/>
                <a:stCxn id="107" idx="2"/>
                <a:endCxn id="163" idx="0"/>
              </p:cNvCxnSpPr>
              <p:nvPr/>
            </p:nvCxnSpPr>
            <p:spPr bwMode="auto">
              <a:xfrm flipH="1">
                <a:off x="5432" y="6618"/>
                <a:ext cx="1" cy="100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133" name="Text Box 32"/>
              <p:cNvSpPr txBox="1">
                <a:spLocks noChangeArrowheads="1"/>
              </p:cNvSpPr>
              <p:nvPr/>
            </p:nvSpPr>
            <p:spPr bwMode="auto">
              <a:xfrm>
                <a:off x="5382" y="6951"/>
                <a:ext cx="66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Text Box 33"/>
              <p:cNvSpPr txBox="1">
                <a:spLocks noChangeArrowheads="1"/>
              </p:cNvSpPr>
              <p:nvPr/>
            </p:nvSpPr>
            <p:spPr bwMode="auto">
              <a:xfrm>
                <a:off x="1692" y="6951"/>
                <a:ext cx="63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Text Box 34"/>
              <p:cNvSpPr txBox="1">
                <a:spLocks noChangeArrowheads="1"/>
              </p:cNvSpPr>
              <p:nvPr/>
            </p:nvSpPr>
            <p:spPr bwMode="auto">
              <a:xfrm>
                <a:off x="2336" y="6951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Text Box 35"/>
              <p:cNvSpPr txBox="1">
                <a:spLocks noChangeArrowheads="1"/>
              </p:cNvSpPr>
              <p:nvPr/>
            </p:nvSpPr>
            <p:spPr bwMode="auto">
              <a:xfrm>
                <a:off x="3722" y="6955"/>
                <a:ext cx="78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900" b="1" dirty="0">
                    <a:solidFill>
                      <a:srgbClr val="00B050"/>
                    </a:solidFill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Text Box 36"/>
              <p:cNvSpPr txBox="1">
                <a:spLocks noChangeArrowheads="1"/>
              </p:cNvSpPr>
              <p:nvPr/>
            </p:nvSpPr>
            <p:spPr bwMode="auto">
              <a:xfrm>
                <a:off x="3156" y="4511"/>
                <a:ext cx="175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MEA Start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37"/>
              <p:cNvSpPr>
                <a:spLocks noChangeArrowheads="1"/>
              </p:cNvSpPr>
              <p:nvPr/>
            </p:nvSpPr>
            <p:spPr bwMode="auto">
              <a:xfrm>
                <a:off x="7444" y="5259"/>
                <a:ext cx="3147" cy="1347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Text Box 38"/>
              <p:cNvSpPr txBox="1">
                <a:spLocks noChangeArrowheads="1"/>
              </p:cNvSpPr>
              <p:nvPr/>
            </p:nvSpPr>
            <p:spPr bwMode="auto">
              <a:xfrm>
                <a:off x="7526" y="5259"/>
                <a:ext cx="3018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Sample Environment   Phase Controller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Text Box 39"/>
              <p:cNvSpPr txBox="1">
                <a:spLocks noChangeArrowheads="1"/>
              </p:cNvSpPr>
              <p:nvPr/>
            </p:nvSpPr>
            <p:spPr bwMode="auto">
              <a:xfrm>
                <a:off x="7454" y="5600"/>
                <a:ext cx="1986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Area Definition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Text Box 40"/>
              <p:cNvSpPr txBox="1">
                <a:spLocks noChangeArrowheads="1"/>
              </p:cNvSpPr>
              <p:nvPr/>
            </p:nvSpPr>
            <p:spPr bwMode="auto">
              <a:xfrm>
                <a:off x="7454" y="5880"/>
                <a:ext cx="2399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Sampling Requirements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Text Box 41"/>
              <p:cNvSpPr txBox="1">
                <a:spLocks noChangeArrowheads="1"/>
              </p:cNvSpPr>
              <p:nvPr/>
            </p:nvSpPr>
            <p:spPr bwMode="auto">
              <a:xfrm>
                <a:off x="7454" y="6160"/>
                <a:ext cx="3017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Operational and Ethical Constraints Checking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42"/>
              <p:cNvSpPr>
                <a:spLocks noChangeArrowheads="1"/>
              </p:cNvSpPr>
              <p:nvPr/>
            </p:nvSpPr>
            <p:spPr bwMode="auto">
              <a:xfrm>
                <a:off x="5937" y="5980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>
                <a:off x="5937" y="6228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44"/>
              <p:cNvSpPr>
                <a:spLocks noChangeArrowheads="1"/>
              </p:cNvSpPr>
              <p:nvPr/>
            </p:nvSpPr>
            <p:spPr bwMode="auto">
              <a:xfrm>
                <a:off x="7444" y="5974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45"/>
              <p:cNvSpPr>
                <a:spLocks noChangeArrowheads="1"/>
              </p:cNvSpPr>
              <p:nvPr/>
            </p:nvSpPr>
            <p:spPr bwMode="auto">
              <a:xfrm>
                <a:off x="7436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7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6553" y="6165"/>
                <a:ext cx="778" cy="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8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6553" y="6413"/>
                <a:ext cx="764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9" name="Text Box 48"/>
              <p:cNvSpPr txBox="1">
                <a:spLocks noChangeArrowheads="1"/>
              </p:cNvSpPr>
              <p:nvPr/>
            </p:nvSpPr>
            <p:spPr bwMode="auto">
              <a:xfrm>
                <a:off x="6434" y="5933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Queries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Rectangle 49"/>
              <p:cNvSpPr>
                <a:spLocks noChangeArrowheads="1"/>
              </p:cNvSpPr>
              <p:nvPr/>
            </p:nvSpPr>
            <p:spPr bwMode="auto">
              <a:xfrm>
                <a:off x="7317" y="4436"/>
                <a:ext cx="3478" cy="42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Text Box 50"/>
              <p:cNvSpPr txBox="1">
                <a:spLocks noChangeArrowheads="1"/>
              </p:cNvSpPr>
              <p:nvPr/>
            </p:nvSpPr>
            <p:spPr bwMode="auto">
              <a:xfrm>
                <a:off x="6500" y="6457"/>
                <a:ext cx="868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Responses: </a:t>
                </a: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r>
                  <a:rPr kumimoji="0" lang="en-US" sz="900" b="1" i="0" u="none" strike="noStrike" cap="none" normalizeH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or  </a:t>
                </a:r>
                <a:r>
                  <a:rPr kumimoji="0" lang="en-US" sz="900" b="1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Text Box 51"/>
              <p:cNvSpPr txBox="1">
                <a:spLocks noChangeArrowheads="1"/>
              </p:cNvSpPr>
              <p:nvPr/>
            </p:nvSpPr>
            <p:spPr bwMode="auto">
              <a:xfrm>
                <a:off x="7446" y="4137"/>
                <a:ext cx="3000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Tactical Level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52"/>
              <p:cNvSpPr>
                <a:spLocks noChangeArrowheads="1"/>
              </p:cNvSpPr>
              <p:nvPr/>
            </p:nvSpPr>
            <p:spPr bwMode="auto">
              <a:xfrm>
                <a:off x="10100" y="8801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53"/>
              <p:cNvSpPr>
                <a:spLocks noChangeArrowheads="1"/>
              </p:cNvSpPr>
              <p:nvPr/>
            </p:nvSpPr>
            <p:spPr bwMode="auto">
              <a:xfrm>
                <a:off x="9172" y="8801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54"/>
              <p:cNvSpPr>
                <a:spLocks noChangeArrowheads="1"/>
              </p:cNvSpPr>
              <p:nvPr/>
            </p:nvSpPr>
            <p:spPr bwMode="auto">
              <a:xfrm>
                <a:off x="10087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55"/>
              <p:cNvSpPr>
                <a:spLocks noChangeArrowheads="1"/>
              </p:cNvSpPr>
              <p:nvPr/>
            </p:nvSpPr>
            <p:spPr bwMode="auto">
              <a:xfrm>
                <a:off x="9159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57" name="AutoShape 56"/>
              <p:cNvCxnSpPr>
                <a:cxnSpLocks noChangeShapeType="1"/>
              </p:cNvCxnSpPr>
              <p:nvPr/>
            </p:nvCxnSpPr>
            <p:spPr bwMode="auto">
              <a:xfrm>
                <a:off x="10450" y="6604"/>
                <a:ext cx="13" cy="2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58" name="AutoShape 57"/>
              <p:cNvCxnSpPr>
                <a:cxnSpLocks noChangeShapeType="1"/>
              </p:cNvCxnSpPr>
              <p:nvPr/>
            </p:nvCxnSpPr>
            <p:spPr bwMode="auto">
              <a:xfrm flipH="1" flipV="1">
                <a:off x="9372" y="6604"/>
                <a:ext cx="13" cy="2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59" name="Text Box 58"/>
              <p:cNvSpPr txBox="1">
                <a:spLocks noChangeArrowheads="1"/>
              </p:cNvSpPr>
              <p:nvPr/>
            </p:nvSpPr>
            <p:spPr bwMode="auto">
              <a:xfrm>
                <a:off x="8370" y="6653"/>
                <a:ext cx="993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System State</a:t>
                </a:r>
                <a:r>
                  <a:rPr kumimoji="0" lang="en-US" sz="9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and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Sensor Data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Rectangle 59"/>
              <p:cNvSpPr>
                <a:spLocks noChangeArrowheads="1"/>
              </p:cNvSpPr>
              <p:nvPr/>
            </p:nvSpPr>
            <p:spPr bwMode="auto">
              <a:xfrm>
                <a:off x="7450" y="7250"/>
                <a:ext cx="1864" cy="1403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Text Box 60"/>
              <p:cNvSpPr txBox="1">
                <a:spLocks noChangeArrowheads="1"/>
              </p:cNvSpPr>
              <p:nvPr/>
            </p:nvSpPr>
            <p:spPr bwMode="auto">
              <a:xfrm>
                <a:off x="7454" y="8081"/>
                <a:ext cx="1873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Controller  Parameters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Text Box 61"/>
              <p:cNvSpPr txBox="1">
                <a:spLocks noChangeArrowheads="1"/>
              </p:cNvSpPr>
              <p:nvPr/>
            </p:nvSpPr>
            <p:spPr bwMode="auto">
              <a:xfrm>
                <a:off x="7454" y="8351"/>
                <a:ext cx="1873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Sensor Settings, Responses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Text Box 62"/>
              <p:cNvSpPr txBox="1">
                <a:spLocks noChangeArrowheads="1"/>
              </p:cNvSpPr>
              <p:nvPr/>
            </p:nvSpPr>
            <p:spPr bwMode="auto">
              <a:xfrm>
                <a:off x="4537" y="7622"/>
                <a:ext cx="1789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</a:pPr>
                <a:r>
                  <a:rPr lang="en-US" sz="1000" dirty="0">
                    <a:latin typeface="Calibri" pitchFamily="34" charset="0"/>
                    <a:cs typeface="Arial" pitchFamily="34" charset="0"/>
                  </a:rPr>
                  <a:t>Phase 5:  Transit </a:t>
                </a:r>
              </a:p>
              <a:p>
                <a:pPr lvl="0" algn="ctr" fontAlgn="base">
                  <a:spcBef>
                    <a:spcPct val="0"/>
                  </a:spcBef>
                </a:pPr>
                <a:r>
                  <a:rPr lang="en-US" sz="1000" dirty="0">
                    <a:latin typeface="Calibri" pitchFamily="34" charset="0"/>
                    <a:cs typeface="Arial" pitchFamily="34" charset="0"/>
                  </a:rPr>
                  <a:t>Return to Base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Text Box 63"/>
              <p:cNvSpPr txBox="1">
                <a:spLocks noChangeArrowheads="1"/>
              </p:cNvSpPr>
              <p:nvPr/>
            </p:nvSpPr>
            <p:spPr bwMode="auto">
              <a:xfrm>
                <a:off x="3621" y="7430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Text Box 64"/>
              <p:cNvSpPr txBox="1">
                <a:spLocks noChangeArrowheads="1"/>
              </p:cNvSpPr>
              <p:nvPr/>
            </p:nvSpPr>
            <p:spPr bwMode="auto">
              <a:xfrm>
                <a:off x="3621" y="7924"/>
                <a:ext cx="975" cy="330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Text Box 65"/>
              <p:cNvSpPr txBox="1">
                <a:spLocks noChangeArrowheads="1"/>
              </p:cNvSpPr>
              <p:nvPr/>
            </p:nvSpPr>
            <p:spPr bwMode="auto">
              <a:xfrm>
                <a:off x="4090" y="8722"/>
                <a:ext cx="940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Mission Abort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Text Box 66"/>
              <p:cNvSpPr txBox="1">
                <a:spLocks noChangeArrowheads="1"/>
              </p:cNvSpPr>
              <p:nvPr/>
            </p:nvSpPr>
            <p:spPr bwMode="auto">
              <a:xfrm>
                <a:off x="5323" y="8715"/>
                <a:ext cx="1118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000" dirty="0">
                    <a:latin typeface="Calibri" pitchFamily="34" charset="0"/>
                    <a:cs typeface="Arial" pitchFamily="34" charset="0"/>
                  </a:rPr>
                  <a:t>Mission Complete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" name="Rectangle 67"/>
              <p:cNvSpPr>
                <a:spLocks noChangeArrowheads="1"/>
              </p:cNvSpPr>
              <p:nvPr/>
            </p:nvSpPr>
            <p:spPr bwMode="auto">
              <a:xfrm>
                <a:off x="5647" y="7603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69" name="AutoShape 68"/>
              <p:cNvCxnSpPr>
                <a:cxnSpLocks noChangeShapeType="1"/>
                <a:stCxn id="168" idx="2"/>
                <a:endCxn id="167" idx="0"/>
              </p:cNvCxnSpPr>
              <p:nvPr/>
            </p:nvCxnSpPr>
            <p:spPr bwMode="auto">
              <a:xfrm flipH="1">
                <a:off x="5882" y="8006"/>
                <a:ext cx="11" cy="7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0" name="Rectangle 69"/>
              <p:cNvSpPr>
                <a:spLocks noChangeArrowheads="1"/>
              </p:cNvSpPr>
              <p:nvPr/>
            </p:nvSpPr>
            <p:spPr bwMode="auto">
              <a:xfrm>
                <a:off x="4522" y="7596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71" name="AutoShape 70"/>
              <p:cNvCxnSpPr>
                <a:cxnSpLocks noChangeShapeType="1"/>
              </p:cNvCxnSpPr>
              <p:nvPr/>
            </p:nvCxnSpPr>
            <p:spPr bwMode="auto">
              <a:xfrm>
                <a:off x="4753" y="7999"/>
                <a:ext cx="0" cy="71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172" name="Text Box 71"/>
              <p:cNvSpPr txBox="1">
                <a:spLocks noChangeArrowheads="1"/>
              </p:cNvSpPr>
              <p:nvPr/>
            </p:nvSpPr>
            <p:spPr bwMode="auto">
              <a:xfrm>
                <a:off x="4978" y="8373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Text Box 72"/>
              <p:cNvSpPr txBox="1">
                <a:spLocks noChangeArrowheads="1"/>
              </p:cNvSpPr>
              <p:nvPr/>
            </p:nvSpPr>
            <p:spPr bwMode="auto">
              <a:xfrm>
                <a:off x="4190" y="8373"/>
                <a:ext cx="63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Text Box 73"/>
              <p:cNvSpPr txBox="1">
                <a:spLocks noChangeArrowheads="1"/>
              </p:cNvSpPr>
              <p:nvPr/>
            </p:nvSpPr>
            <p:spPr bwMode="auto">
              <a:xfrm>
                <a:off x="7309" y="8853"/>
                <a:ext cx="3486" cy="40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Execution Level</a:t>
                </a:r>
              </a:p>
              <a:p>
                <a:pPr marL="171450" marR="0" lvl="0" indent="-171450" algn="ctr" defTabSz="914400" rtl="0" eaLnBrk="1" fontAlgn="base" latinLnBrk="0" hangingPunct="1">
                  <a:spcBef>
                    <a:spcPct val="0"/>
                  </a:spcBef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handles real-time control and response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Text Box 74"/>
              <p:cNvSpPr txBox="1">
                <a:spLocks noChangeArrowheads="1"/>
              </p:cNvSpPr>
              <p:nvPr/>
            </p:nvSpPr>
            <p:spPr bwMode="auto">
              <a:xfrm>
                <a:off x="7492" y="7250"/>
                <a:ext cx="1786" cy="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Tactical-Level modules with shared vehicle </a:t>
                </a: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state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and telemetry history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Text Box 75"/>
              <p:cNvSpPr txBox="1">
                <a:spLocks noChangeArrowheads="1"/>
              </p:cNvSpPr>
              <p:nvPr/>
            </p:nvSpPr>
            <p:spPr bwMode="auto">
              <a:xfrm>
                <a:off x="9391" y="6643"/>
                <a:ext cx="112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Vehicle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Commands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7" name="AutoShape 76"/>
              <p:cNvCxnSpPr>
                <a:cxnSpLocks noChangeShapeType="1"/>
                <a:stCxn id="175" idx="0"/>
              </p:cNvCxnSpPr>
              <p:nvPr/>
            </p:nvCxnSpPr>
            <p:spPr bwMode="auto">
              <a:xfrm flipV="1">
                <a:off x="8385" y="6610"/>
                <a:ext cx="5" cy="6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8" name="Rectangle 77"/>
              <p:cNvSpPr>
                <a:spLocks noChangeArrowheads="1"/>
              </p:cNvSpPr>
              <p:nvPr/>
            </p:nvSpPr>
            <p:spPr bwMode="auto">
              <a:xfrm>
                <a:off x="8034" y="6215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9" name="Title 8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Goal-based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Mission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Example, with constraints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0" name="Text Box 51"/>
          <p:cNvSpPr txBox="1">
            <a:spLocks noChangeArrowheads="1"/>
          </p:cNvSpPr>
          <p:nvPr/>
        </p:nvSpPr>
        <p:spPr bwMode="auto">
          <a:xfrm>
            <a:off x="1200844" y="1295400"/>
            <a:ext cx="2837756" cy="4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Strategic Level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 Box 75"/>
          <p:cNvSpPr txBox="1">
            <a:spLocks noChangeArrowheads="1"/>
          </p:cNvSpPr>
          <p:nvPr/>
        </p:nvSpPr>
        <p:spPr bwMode="auto">
          <a:xfrm>
            <a:off x="7995034" y="5528310"/>
            <a:ext cx="657476" cy="34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Real-time orders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6338730" y="1726890"/>
            <a:ext cx="1656304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Tactics module sequencer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 Box 36"/>
          <p:cNvSpPr txBox="1">
            <a:spLocks noChangeArrowheads="1"/>
          </p:cNvSpPr>
          <p:nvPr/>
        </p:nvSpPr>
        <p:spPr bwMode="auto">
          <a:xfrm>
            <a:off x="2668092" y="6459771"/>
            <a:ext cx="745385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Surface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 Box 36"/>
          <p:cNvSpPr txBox="1">
            <a:spLocks noChangeArrowheads="1"/>
          </p:cNvSpPr>
          <p:nvPr/>
        </p:nvSpPr>
        <p:spPr bwMode="auto">
          <a:xfrm>
            <a:off x="3657601" y="6468004"/>
            <a:ext cx="1245698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Recovery position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8356" y="2009001"/>
            <a:ext cx="4006703" cy="3692837"/>
            <a:chOff x="778356" y="2009001"/>
            <a:chExt cx="4006703" cy="3692837"/>
          </a:xfrm>
        </p:grpSpPr>
        <p:sp>
          <p:nvSpPr>
            <p:cNvPr id="2" name="Rectangle 1"/>
            <p:cNvSpPr/>
            <p:nvPr/>
          </p:nvSpPr>
          <p:spPr>
            <a:xfrm>
              <a:off x="778356" y="2009001"/>
              <a:ext cx="844975" cy="276999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9900"/>
                  </a:solidFill>
                  <a:latin typeface="Calibri" pitchFamily="34" charset="0"/>
                  <a:cs typeface="Arial" pitchFamily="34" charset="0"/>
                </a:rPr>
                <a:t>Constraint</a:t>
              </a:r>
              <a:endParaRPr lang="en-US" sz="1200" dirty="0">
                <a:solidFill>
                  <a:srgbClr val="FF99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17331" y="5272131"/>
              <a:ext cx="844975" cy="276999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9900"/>
                  </a:solidFill>
                  <a:latin typeface="Calibri" pitchFamily="34" charset="0"/>
                  <a:cs typeface="Arial" pitchFamily="34" charset="0"/>
                </a:rPr>
                <a:t>Constraint</a:t>
              </a:r>
              <a:endParaRPr lang="en-US" sz="1200" dirty="0">
                <a:solidFill>
                  <a:srgbClr val="FF990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93886" y="5424839"/>
              <a:ext cx="844975" cy="276999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9900"/>
                  </a:solidFill>
                  <a:latin typeface="Calibri" pitchFamily="34" charset="0"/>
                  <a:cs typeface="Arial" pitchFamily="34" charset="0"/>
                </a:rPr>
                <a:t>Constraint</a:t>
              </a:r>
              <a:endParaRPr lang="en-US" sz="1200" dirty="0">
                <a:solidFill>
                  <a:srgbClr val="FF99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40084" y="3862058"/>
              <a:ext cx="844975" cy="276999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9900"/>
                  </a:solidFill>
                  <a:latin typeface="Calibri" pitchFamily="34" charset="0"/>
                  <a:cs typeface="Arial" pitchFamily="34" charset="0"/>
                </a:rPr>
                <a:t>Constraint</a:t>
              </a:r>
              <a:endParaRPr lang="en-US" sz="1200" dirty="0">
                <a:solidFill>
                  <a:srgbClr val="FF990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11995" y="3761601"/>
              <a:ext cx="844975" cy="276999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9900"/>
                  </a:solidFill>
                  <a:latin typeface="Calibri" pitchFamily="34" charset="0"/>
                  <a:cs typeface="Arial" pitchFamily="34" charset="0"/>
                </a:rPr>
                <a:t>Constraint</a:t>
              </a:r>
              <a:endParaRPr lang="en-US" sz="1200" dirty="0">
                <a:solidFill>
                  <a:srgbClr val="FF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363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76200" y="1752599"/>
            <a:ext cx="2762250" cy="5181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/>
          <a:lstStyle/>
          <a:p>
            <a:r>
              <a:rPr lang="en-US" dirty="0" smtClean="0"/>
              <a:t>Example goal-planning logic: Search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31"/>
          <a:stretch/>
        </p:blipFill>
        <p:spPr bwMode="auto">
          <a:xfrm>
            <a:off x="2895600" y="1752599"/>
            <a:ext cx="6172200" cy="442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6" y="1752601"/>
            <a:ext cx="247185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739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76200" y="371475"/>
            <a:ext cx="4657725" cy="6562726"/>
          </a:xfrm>
          <a:prstGeom prst="rect">
            <a:avLst/>
          </a:prstGeom>
          <a:solidFill>
            <a:srgbClr val="0B48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925" y="152400"/>
            <a:ext cx="4943475" cy="782087"/>
          </a:xfrm>
        </p:spPr>
        <p:txBody>
          <a:bodyPr/>
          <a:lstStyle/>
          <a:p>
            <a:r>
              <a:rPr lang="en-US" sz="3200" dirty="0" smtClean="0"/>
              <a:t>Example goal definition</a:t>
            </a:r>
            <a:endParaRPr lang="en-US" sz="32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475"/>
            <a:ext cx="4429125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63" y="914400"/>
            <a:ext cx="39719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17" y="4295775"/>
            <a:ext cx="3943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5553075"/>
            <a:ext cx="39243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342899" y="2259624"/>
            <a:ext cx="4018085" cy="4064976"/>
          </a:xfrm>
          <a:prstGeom prst="rect">
            <a:avLst/>
          </a:prstGeom>
          <a:noFill/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36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8077200" cy="38100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Bob McGhee </a:t>
            </a:r>
            <a:r>
              <a:rPr lang="en-US" dirty="0" smtClean="0"/>
              <a:t>and Duane Davis contributed substantially to functionality of this approach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Mike Bailey, Terry Norbraten and Curtis Blais made improvements to AUV Workbench code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Mark </a:t>
            </a:r>
            <a:r>
              <a:rPr lang="en-US" dirty="0" smtClean="0"/>
              <a:t>Dankel &amp; Bradley Strawser </a:t>
            </a:r>
            <a:r>
              <a:rPr lang="en-US" dirty="0" smtClean="0"/>
              <a:t>provided essential feedback </a:t>
            </a:r>
            <a:r>
              <a:rPr lang="en-US" dirty="0" smtClean="0"/>
              <a:t>on ethics considerations</a:t>
            </a:r>
            <a:endParaRPr lang="en-US" dirty="0"/>
          </a:p>
        </p:txBody>
      </p:sp>
      <p:pic>
        <p:nvPicPr>
          <p:cNvPr id="13314" name="Picture 2" descr="CRUSER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00" y="5893053"/>
            <a:ext cx="4011592" cy="10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5866677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CRUSER provided support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or NPS faculty</a:t>
            </a:r>
            <a:r>
              <a:rPr lang="en-US" sz="2800" dirty="0">
                <a:solidFill>
                  <a:schemeClr val="bg1"/>
                </a:solidFill>
              </a:rPr>
              <a:t>, staff labor</a:t>
            </a:r>
          </a:p>
        </p:txBody>
      </p:sp>
    </p:spTree>
    <p:extLst>
      <p:ext uri="{BB962C8B-B14F-4D97-AF65-F5344CB8AC3E}">
        <p14:creationId xmlns:p14="http://schemas.microsoft.com/office/powerpoint/2010/main" val="3969384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 smtClean="0"/>
              <a:t>AVCL mission goals support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3910"/>
              </p:ext>
            </p:extLst>
          </p:nvPr>
        </p:nvGraphicFramePr>
        <p:xfrm>
          <a:off x="-76200" y="1047552"/>
          <a:ext cx="9372599" cy="5867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826"/>
                <a:gridCol w="792795"/>
                <a:gridCol w="714275"/>
                <a:gridCol w="5645703"/>
              </a:tblGrid>
              <a:tr h="366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AVCL mission goals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Define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Test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Definition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592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Attack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 conduct a type of offensive action characterized by employment of firepower and maneuver to close with and destroy an enemy.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744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Decontaminate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To provide purification making an area safe by absorbing, destroying, neutralizing, making harmless, or removing chemical, biological, or nuclear contamination.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395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Demolish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To destroy structures, facilities, or material by any available means.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366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IlluminateArea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 provide locale lighting by searchlight or pyrotechnics.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592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Jam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 deliberately radiate, re-radiate or reflect electromagnetic energy with the object of impairing the use of electronic devices or systems.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592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MarkTarget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 make visible (by the use of light, infrared, laser, smoke, etc.) of an object in order to allow its identification by another object.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738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MonitorTransmissions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 conduct electronic warfare support operations with a view to searching, locating, recording and analyzing radiated electromagnetic energy.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246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Patrol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To gather information or carry out a security mission.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246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Rendezvous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Achieve a meeting at a specified time and place.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246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Reposition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To change position from one location to another.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4925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SampleEnvironment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partial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Collect environmental samples for testing for chemical compounds, biological creatures, or nuclear hazards.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246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Search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 look for lost or unlocated objects or persons.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483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versus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2590800"/>
            <a:ext cx="7391400" cy="3505200"/>
          </a:xfrm>
        </p:spPr>
        <p:txBody>
          <a:bodyPr/>
          <a:lstStyle/>
          <a:p>
            <a:r>
              <a:rPr lang="en-US" dirty="0" smtClean="0"/>
              <a:t>In theory:  theory and practice are the same.</a:t>
            </a:r>
          </a:p>
          <a:p>
            <a:endParaRPr lang="en-US" dirty="0"/>
          </a:p>
          <a:p>
            <a:r>
              <a:rPr lang="en-US" dirty="0" smtClean="0"/>
              <a:t>In practice:  they’re not.</a:t>
            </a:r>
          </a:p>
          <a:p>
            <a:endParaRPr lang="en-US" dirty="0"/>
          </a:p>
          <a:p>
            <a:pPr algn="r"/>
            <a:r>
              <a:rPr lang="en-US" dirty="0" smtClean="0"/>
              <a:t>- Yogi Berra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830669"/>
            <a:ext cx="555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Current tests: simulations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02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broad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7924800" cy="4114800"/>
          </a:xfrm>
        </p:spPr>
        <p:txBody>
          <a:bodyPr/>
          <a:lstStyle/>
          <a:p>
            <a:r>
              <a:rPr lang="en-US" dirty="0"/>
              <a:t>Can we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/>
              <a:t>Define mission goals </a:t>
            </a:r>
            <a:r>
              <a:rPr lang="en-US" dirty="0" smtClean="0"/>
              <a:t>readable by humans + robots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Produce </a:t>
            </a:r>
            <a:r>
              <a:rPr lang="en-US" dirty="0"/>
              <a:t>actionable </a:t>
            </a:r>
            <a:r>
              <a:rPr lang="en-US" dirty="0" smtClean="0"/>
              <a:t>tasking for different AUVs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Produce software examples that can run properly in simulation and in robots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we also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Define </a:t>
            </a:r>
            <a:r>
              <a:rPr lang="en-US" dirty="0"/>
              <a:t>goal constraints ethically and </a:t>
            </a:r>
            <a:r>
              <a:rPr lang="en-US" dirty="0" smtClean="0"/>
              <a:t>measurably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4117538"/>
            <a:ext cx="87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Yes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967" y="5830669"/>
            <a:ext cx="4633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Initial tests successful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0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Vehicle Command Language (AVCL)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dirty="0" smtClean="0"/>
              <a:t>AVCL is a command and control language for humans running autonomous unmanned vehicles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Close correspondence to human naval terminology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Common XML representations for mission scripts, agenda plans, and post-mission recorded telemetry</a:t>
            </a:r>
          </a:p>
          <a:p>
            <a:r>
              <a:rPr lang="en-US" dirty="0" smtClean="0"/>
              <a:t>Operators can utilize a single </a:t>
            </a:r>
            <a:r>
              <a:rPr lang="en-US" dirty="0" err="1" smtClean="0"/>
              <a:t>archivable</a:t>
            </a:r>
            <a:r>
              <a:rPr lang="en-US" dirty="0" smtClean="0"/>
              <a:t> and validatable format for robot tasking, results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directly convertible to and from a wide variety of different robot command languages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107668"/>
            <a:ext cx="677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https://savage.nps.edu/Savage/AuvWorkbench/AVCL/AVCL.html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143000"/>
          </a:xfrm>
        </p:spPr>
        <p:txBody>
          <a:bodyPr/>
          <a:lstStyle/>
          <a:p>
            <a:r>
              <a:rPr lang="en-US" sz="3600" dirty="0" smtClean="0"/>
              <a:t>AVCL vocabulary:  AllCommandsUuv.xml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572000"/>
          </a:xfrm>
        </p:spPr>
        <p:txBody>
          <a:bodyPr/>
          <a:lstStyle/>
          <a:p>
            <a:r>
              <a:rPr lang="en-US" dirty="0" smtClean="0"/>
              <a:t>List, unit test all execution, tactical AVCL commands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Simple unit testing of workbench software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Confirm AUV Workbench interface, XML validation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Mission unit tests for comprehensive coverage likely to follow</a:t>
            </a:r>
          </a:p>
          <a:p>
            <a:r>
              <a:rPr lang="en-US" dirty="0" smtClean="0"/>
              <a:t>Also for other robotics platforms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AllCommandsUsv.xml AllCommandsUav.xml AllCommandsUgv.xml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Each provides a vocabulary list showing the current tactical repertoire (rather than runnable missions)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uv\AuvWorkbench\MyAuvwProjects\DefaultProject\images\AllCommandsUu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3886200" cy="6779100"/>
          </a:xfrm>
          <a:prstGeom prst="rect">
            <a:avLst/>
          </a:prstGeom>
          <a:noFill/>
        </p:spPr>
      </p:pic>
      <p:pic>
        <p:nvPicPr>
          <p:cNvPr id="1027" name="Picture 3" descr="C:\auv\AuvWorkbench\MyAuvwProjects\DefaultProject\images\AllCommandsUsv.png"/>
          <p:cNvPicPr>
            <a:picLocks noChangeAspect="1" noChangeArrowheads="1"/>
          </p:cNvPicPr>
          <p:nvPr/>
        </p:nvPicPr>
        <p:blipFill>
          <a:blip r:embed="rId3" cstate="print"/>
          <a:srcRect r="9540"/>
          <a:stretch>
            <a:fillRect/>
          </a:stretch>
        </p:blipFill>
        <p:spPr bwMode="auto">
          <a:xfrm>
            <a:off x="3975100" y="533400"/>
            <a:ext cx="5118100" cy="5572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uv\AuvWorkbench\MyAuvwProjects\DefaultProject\images\AllCommandsU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58407" cy="6858000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641" y="1295400"/>
            <a:ext cx="4611359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Example mission, as pseudo-code </a:t>
            </a:r>
            <a:r>
              <a:rPr lang="en-US" dirty="0"/>
              <a:t>XML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066800"/>
            <a:ext cx="7772400" cy="4724400"/>
          </a:xfrm>
        </p:spPr>
        <p:txBody>
          <a:bodyPr/>
          <a:lstStyle/>
          <a:p>
            <a:r>
              <a:rPr lang="en-US" sz="1400" dirty="0" smtClean="0"/>
              <a:t>&lt;?xml version="1.0" encoding="UTF-8"?&gt;</a:t>
            </a:r>
          </a:p>
          <a:p>
            <a:r>
              <a:rPr lang="en-US" sz="1400" dirty="0" smtClean="0"/>
              <a:t>&lt;</a:t>
            </a:r>
            <a:r>
              <a:rPr lang="en-US" sz="1400" dirty="0" err="1" smtClean="0"/>
              <a:t>UUVMission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  &lt;</a:t>
            </a:r>
            <a:r>
              <a:rPr lang="en-US" sz="1400" dirty="0" err="1" smtClean="0"/>
              <a:t>GoalSet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      &lt;Goal area=”A” </a:t>
            </a:r>
            <a:r>
              <a:rPr lang="en-US" sz="1400" dirty="0" smtClean="0">
                <a:solidFill>
                  <a:srgbClr val="FFC000"/>
                </a:solidFill>
              </a:rPr>
              <a:t>id=”goal1”&gt;</a:t>
            </a:r>
          </a:p>
          <a:p>
            <a:r>
              <a:rPr lang="en-US" sz="1400" dirty="0" smtClean="0"/>
              <a:t>            &lt;</a:t>
            </a:r>
            <a:r>
              <a:rPr lang="en-US" sz="1400" b="1" dirty="0" smtClean="0">
                <a:solidFill>
                  <a:srgbClr val="00CC00"/>
                </a:solidFill>
              </a:rPr>
              <a:t>Search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/>
              <a:t>nextOnSucceed</a:t>
            </a:r>
            <a:r>
              <a:rPr lang="en-US" sz="1400" dirty="0" smtClean="0"/>
              <a:t>=”goal2” </a:t>
            </a:r>
            <a:r>
              <a:rPr lang="en-US" sz="1400" dirty="0" err="1" smtClean="0"/>
              <a:t>nextOnFail</a:t>
            </a:r>
            <a:r>
              <a:rPr lang="en-US" sz="1400" dirty="0" smtClean="0"/>
              <a:t>=”goal3”/&gt;</a:t>
            </a:r>
          </a:p>
          <a:p>
            <a:r>
              <a:rPr lang="en-US" sz="1400" dirty="0" smtClean="0"/>
              <a:t>        &lt;/Goal&gt;</a:t>
            </a:r>
          </a:p>
          <a:p>
            <a:r>
              <a:rPr lang="en-US" sz="1400" dirty="0" smtClean="0"/>
              <a:t>        &lt;Goal area=”A” </a:t>
            </a:r>
            <a:r>
              <a:rPr lang="en-US" sz="1400" dirty="0" smtClean="0">
                <a:solidFill>
                  <a:srgbClr val="FFC000"/>
                </a:solidFill>
              </a:rPr>
              <a:t>id=”goal2”&gt;</a:t>
            </a:r>
          </a:p>
          <a:p>
            <a:r>
              <a:rPr lang="en-US" sz="1400" dirty="0" smtClean="0"/>
              <a:t>            &lt;</a:t>
            </a:r>
            <a:r>
              <a:rPr lang="en-US" sz="1400" b="1" dirty="0" err="1" smtClean="0">
                <a:solidFill>
                  <a:srgbClr val="00CC00"/>
                </a:solidFill>
              </a:rPr>
              <a:t>SampleEnvironment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/>
              <a:t>nextOnSucceed</a:t>
            </a:r>
            <a:r>
              <a:rPr lang="en-US" sz="1400" dirty="0" smtClean="0"/>
              <a:t>=”goal3” </a:t>
            </a:r>
            <a:r>
              <a:rPr lang="en-US" sz="1400" dirty="0" err="1" smtClean="0"/>
              <a:t>nextOnFail</a:t>
            </a:r>
            <a:r>
              <a:rPr lang="en-US" sz="1400" dirty="0" smtClean="0"/>
              <a:t>=”recover”/&gt;</a:t>
            </a:r>
          </a:p>
          <a:p>
            <a:r>
              <a:rPr lang="en-US" sz="1400" dirty="0" smtClean="0"/>
              <a:t>        &lt;/Goal&gt;</a:t>
            </a:r>
          </a:p>
          <a:p>
            <a:r>
              <a:rPr lang="en-US" sz="1400" dirty="0" smtClean="0"/>
              <a:t>        &lt;Goal area=”B” </a:t>
            </a:r>
            <a:r>
              <a:rPr lang="en-US" sz="1400" dirty="0" smtClean="0">
                <a:solidFill>
                  <a:srgbClr val="FFC000"/>
                </a:solidFill>
              </a:rPr>
              <a:t>id=”goal3”&gt;</a:t>
            </a:r>
          </a:p>
          <a:p>
            <a:r>
              <a:rPr lang="en-US" sz="1400" dirty="0" smtClean="0"/>
              <a:t>            &lt;</a:t>
            </a:r>
            <a:r>
              <a:rPr lang="en-US" sz="1400" b="1" dirty="0" smtClean="0">
                <a:solidFill>
                  <a:srgbClr val="00CC00"/>
                </a:solidFill>
              </a:rPr>
              <a:t>Search</a:t>
            </a:r>
            <a:r>
              <a:rPr lang="en-US" sz="1400" dirty="0" smtClean="0"/>
              <a:t> </a:t>
            </a:r>
            <a:r>
              <a:rPr lang="en-US" sz="1400" dirty="0" err="1" smtClean="0"/>
              <a:t>nextOnSucceed</a:t>
            </a:r>
            <a:r>
              <a:rPr lang="en-US" sz="1400" dirty="0" smtClean="0"/>
              <a:t>=”goal4” </a:t>
            </a:r>
            <a:r>
              <a:rPr lang="en-US" sz="1400" dirty="0" err="1" smtClean="0"/>
              <a:t>nextOnFail</a:t>
            </a:r>
            <a:r>
              <a:rPr lang="en-US" sz="1400" dirty="0" smtClean="0"/>
              <a:t>=”goal4”/&gt;</a:t>
            </a:r>
          </a:p>
          <a:p>
            <a:r>
              <a:rPr lang="en-US" sz="1400" dirty="0" smtClean="0"/>
              <a:t>        &lt;/Goal&gt;</a:t>
            </a:r>
          </a:p>
          <a:p>
            <a:r>
              <a:rPr lang="en-US" sz="1400" dirty="0" smtClean="0"/>
              <a:t>        &lt;Goal area=”C” </a:t>
            </a:r>
            <a:r>
              <a:rPr lang="en-US" sz="1400" dirty="0" smtClean="0">
                <a:solidFill>
                  <a:srgbClr val="FFC000"/>
                </a:solidFill>
              </a:rPr>
              <a:t>id=”goal4”&gt;</a:t>
            </a:r>
          </a:p>
          <a:p>
            <a:r>
              <a:rPr lang="en-US" sz="1400" dirty="0" smtClean="0"/>
              <a:t>            &lt;</a:t>
            </a:r>
            <a:r>
              <a:rPr lang="en-US" sz="1400" b="1" dirty="0" smtClean="0">
                <a:solidFill>
                  <a:srgbClr val="00CC00"/>
                </a:solidFill>
              </a:rPr>
              <a:t>Rendezvous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/>
              <a:t>nextOnSucceed</a:t>
            </a:r>
            <a:r>
              <a:rPr lang="en-US" sz="1400" dirty="0" smtClean="0"/>
              <a:t>=”recover” </a:t>
            </a:r>
            <a:r>
              <a:rPr lang="en-US" sz="1400" dirty="0" err="1" smtClean="0"/>
              <a:t>nextOnFail</a:t>
            </a:r>
            <a:r>
              <a:rPr lang="en-US" sz="1400" dirty="0" smtClean="0"/>
              <a:t>=”recover”/&gt;</a:t>
            </a:r>
          </a:p>
          <a:p>
            <a:r>
              <a:rPr lang="en-US" sz="1400" dirty="0" smtClean="0"/>
              <a:t>        &lt;/Goal&gt;</a:t>
            </a:r>
          </a:p>
          <a:p>
            <a:r>
              <a:rPr lang="en-US" sz="1400" dirty="0" smtClean="0"/>
              <a:t>        &lt;Goal area=”</a:t>
            </a:r>
            <a:r>
              <a:rPr lang="en-US" sz="1400" dirty="0" err="1" smtClean="0"/>
              <a:t>recoveryPosition</a:t>
            </a:r>
            <a:r>
              <a:rPr lang="en-US" sz="1400" dirty="0" smtClean="0"/>
              <a:t>” </a:t>
            </a:r>
            <a:r>
              <a:rPr lang="en-US" sz="1400" dirty="0" smtClean="0">
                <a:solidFill>
                  <a:srgbClr val="FFC000"/>
                </a:solidFill>
              </a:rPr>
              <a:t>id=”recover”&gt;</a:t>
            </a:r>
          </a:p>
          <a:p>
            <a:r>
              <a:rPr lang="en-US" sz="1400" dirty="0" smtClean="0"/>
              <a:t>            &lt;</a:t>
            </a:r>
            <a:r>
              <a:rPr lang="en-US" sz="1400" b="1" dirty="0" smtClean="0">
                <a:solidFill>
                  <a:srgbClr val="00CC00"/>
                </a:solidFill>
              </a:rPr>
              <a:t>Transit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/>
              <a:t>nextOnSucceed</a:t>
            </a:r>
            <a:r>
              <a:rPr lang="en-US" sz="1400" dirty="0" smtClean="0"/>
              <a:t>=”</a:t>
            </a:r>
            <a:r>
              <a:rPr lang="en-US" sz="1400" dirty="0" err="1" smtClean="0"/>
              <a:t>missionComplete</a:t>
            </a:r>
            <a:r>
              <a:rPr lang="en-US" sz="1400" dirty="0" smtClean="0"/>
              <a:t>” </a:t>
            </a:r>
            <a:r>
              <a:rPr lang="en-US" sz="1400" dirty="0" err="1" smtClean="0"/>
              <a:t>nextOnFail</a:t>
            </a:r>
            <a:r>
              <a:rPr lang="en-US" sz="1400" dirty="0" smtClean="0"/>
              <a:t>=”</a:t>
            </a:r>
            <a:r>
              <a:rPr lang="en-US" sz="1400" dirty="0" err="1" smtClean="0"/>
              <a:t>missionAbort</a:t>
            </a:r>
            <a:r>
              <a:rPr lang="en-US" sz="1400" dirty="0" smtClean="0"/>
              <a:t>”/&gt;</a:t>
            </a:r>
          </a:p>
          <a:p>
            <a:r>
              <a:rPr lang="en-US" sz="1400" dirty="0" smtClean="0"/>
              <a:t>        &lt;/Goal&gt;</a:t>
            </a:r>
          </a:p>
          <a:p>
            <a:r>
              <a:rPr lang="en-US" sz="1400" dirty="0" smtClean="0"/>
              <a:t>    &lt;/</a:t>
            </a:r>
            <a:r>
              <a:rPr lang="en-US" sz="1400" dirty="0" err="1" smtClean="0"/>
              <a:t>GoalSet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&lt;/</a:t>
            </a:r>
            <a:r>
              <a:rPr lang="en-US" sz="1400" dirty="0" err="1" smtClean="0"/>
              <a:t>UUVMission</a:t>
            </a:r>
            <a:r>
              <a:rPr lang="en-US" sz="1400" dirty="0" smtClean="0"/>
              <a:t>&gt;</a:t>
            </a:r>
          </a:p>
          <a:p>
            <a:endParaRPr lang="en-US" sz="1400" dirty="0"/>
          </a:p>
        </p:txBody>
      </p:sp>
      <p:sp>
        <p:nvSpPr>
          <p:cNvPr id="4" name="Content Placeholder 12"/>
          <p:cNvSpPr txBox="1">
            <a:spLocks/>
          </p:cNvSpPr>
          <p:nvPr/>
        </p:nvSpPr>
        <p:spPr bwMode="auto">
          <a:xfrm>
            <a:off x="3276600" y="5715000"/>
            <a:ext cx="5867400" cy="10668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400">
                <a:solidFill>
                  <a:srgbClr val="CCCC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000">
                <a:solidFill>
                  <a:srgbClr val="CCCC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XML is readable by </a:t>
            </a:r>
            <a:r>
              <a:rPr lang="en-US" dirty="0">
                <a:solidFill>
                  <a:schemeClr val="bg1"/>
                </a:solidFill>
              </a:rPr>
              <a:t>human </a:t>
            </a:r>
            <a:r>
              <a:rPr lang="en-US" dirty="0" smtClean="0">
                <a:solidFill>
                  <a:schemeClr val="bg1"/>
                </a:solidFill>
              </a:rPr>
              <a:t>or robot,</a:t>
            </a:r>
          </a:p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aptures logic of canonical mission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76200" y="-76200"/>
            <a:ext cx="6903720" cy="441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" y="123825"/>
            <a:ext cx="66960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0"/>
            <a:ext cx="5029200" cy="1676400"/>
          </a:xfrm>
        </p:spPr>
        <p:txBody>
          <a:bodyPr/>
          <a:lstStyle/>
          <a:p>
            <a:r>
              <a:rPr lang="en-US" sz="3200" dirty="0" smtClean="0"/>
              <a:t>Corresponding example:</a:t>
            </a:r>
            <a:br>
              <a:rPr lang="en-US" sz="3200" dirty="0" smtClean="0"/>
            </a:br>
            <a:r>
              <a:rPr lang="en-US" sz="3200" dirty="0" smtClean="0"/>
              <a:t>MEAMission.xml</a:t>
            </a:r>
            <a:br>
              <a:rPr lang="en-US" sz="3200" dirty="0" smtClean="0"/>
            </a:br>
            <a:r>
              <a:rPr lang="en-US" sz="3200" dirty="0" smtClean="0"/>
              <a:t>using AVCL xml</a:t>
            </a:r>
            <a:endParaRPr lang="en-US" sz="3200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 t="3799" b="6231"/>
          <a:stretch>
            <a:fillRect/>
          </a:stretch>
        </p:blipFill>
        <p:spPr bwMode="auto">
          <a:xfrm>
            <a:off x="5175292" y="1142999"/>
            <a:ext cx="4044908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AUV 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Autonomous Unmanned Vehicle Workbench supports underwater, surface and air vehicles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physics-based mission rehearsal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real-time task-level control of robot missions, 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replay of recorded results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Industry-friendly open-source license, Sourceforge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Basis:  RBM 3-level architecture, AVCL commands</a:t>
            </a:r>
          </a:p>
          <a:p>
            <a:r>
              <a:rPr lang="en-US" dirty="0" smtClean="0"/>
              <a:t>Used to rehearse strategic-level MEAMission.xml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https://savage.nps.edu/AuvWorkbench</a:t>
            </a:r>
            <a:r>
              <a:rPr lang="en-US" dirty="0" smtClean="0"/>
              <a:t>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5889171"/>
            <a:ext cx="9347736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143000"/>
          </a:xfrm>
        </p:spPr>
        <p:txBody>
          <a:bodyPr/>
          <a:lstStyle/>
          <a:p>
            <a:r>
              <a:rPr lang="en-US" sz="3600" dirty="0" smtClean="0"/>
              <a:t>Prior work:  wargames and workshops include robot tasking, ethics issues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Future Unmanned Naval Systems (FUNS) wargame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explored long-term autonomy issues for </a:t>
            </a:r>
            <a:r>
              <a:rPr lang="en-US" dirty="0"/>
              <a:t>groups of </a:t>
            </a:r>
            <a:r>
              <a:rPr lang="en-US" dirty="0" smtClean="0"/>
              <a:t>robots </a:t>
            </a:r>
            <a:r>
              <a:rPr lang="en-US" dirty="0"/>
              <a:t>sharing </a:t>
            </a:r>
            <a:r>
              <a:rPr lang="en-US" dirty="0" smtClean="0"/>
              <a:t>reconnaissance, self-defense tasks</a:t>
            </a:r>
          </a:p>
          <a:p>
            <a:r>
              <a:rPr lang="en-US" dirty="0" smtClean="0"/>
              <a:t>CETMONS workshop explored robot ethics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Sponsored by USNA Stockdale Leadership Center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robots ever be given lethal weapons?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Both humans, robotic systems make errors in war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robots make fewer errors than humans, then likely it becomes immoral to avoid using robots!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Slippery slope but includes potential benefits also</a:t>
            </a:r>
          </a:p>
        </p:txBody>
      </p:sp>
    </p:spTree>
    <p:extLst>
      <p:ext uri="{BB962C8B-B14F-4D97-AF65-F5344CB8AC3E}">
        <p14:creationId xmlns:p14="http://schemas.microsoft.com/office/powerpoint/2010/main" val="272180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76199" y="1523998"/>
            <a:ext cx="9388748" cy="54864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400" cy="1143000"/>
          </a:xfrm>
        </p:spPr>
        <p:txBody>
          <a:bodyPr/>
          <a:lstStyle/>
          <a:p>
            <a:r>
              <a:rPr lang="en-US" dirty="0" smtClean="0"/>
              <a:t>4 example missions, UUV and USV</a:t>
            </a:r>
            <a:endParaRPr lang="en-US" dirty="0"/>
          </a:p>
        </p:txBody>
      </p:sp>
      <p:pic>
        <p:nvPicPr>
          <p:cNvPr id="2050" name="Picture 2" descr="C:\Users\brutzman\Desktop\AuvWorkbench4Mis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" y="1523999"/>
            <a:ext cx="9152207" cy="53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3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76199" y="6353144"/>
            <a:ext cx="9388748" cy="5810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6" name="Picture 2" descr="C:\Users\brutzman\Desktop\AuvwMeaAgendaMiss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 t="6168" r="3788" b="28578"/>
          <a:stretch/>
        </p:blipFill>
        <p:spPr bwMode="auto">
          <a:xfrm>
            <a:off x="-76199" y="1500792"/>
            <a:ext cx="9388748" cy="51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6450"/>
            <a:ext cx="8816050" cy="816550"/>
          </a:xfrm>
        </p:spPr>
        <p:txBody>
          <a:bodyPr/>
          <a:lstStyle/>
          <a:p>
            <a:pPr algn="l"/>
            <a:r>
              <a:rPr lang="en-US" dirty="0" smtClean="0"/>
              <a:t>MeaMission.xml simulation preview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438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planning</a:t>
            </a:r>
          </a:p>
          <a:p>
            <a:pPr algn="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produces waypoints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2572" y="6153090"/>
            <a:ext cx="2710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searches complete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4120" y="51765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0690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96650" y="3565019"/>
            <a:ext cx="3048000" cy="1235581"/>
            <a:chOff x="5943600" y="3493899"/>
            <a:chExt cx="3048000" cy="12355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0"/>
            <a:stretch/>
          </p:blipFill>
          <p:spPr bwMode="auto">
            <a:xfrm>
              <a:off x="5943600" y="3493899"/>
              <a:ext cx="3048000" cy="1235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6019800" y="3520440"/>
              <a:ext cx="2045970" cy="10668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589788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Rendezvous not supported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1570" y="3155851"/>
            <a:ext cx="305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events logged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9069507" cy="1143000"/>
          </a:xfrm>
        </p:spPr>
        <p:txBody>
          <a:bodyPr/>
          <a:lstStyle/>
          <a:p>
            <a:pPr algn="l"/>
            <a:r>
              <a:rPr lang="en-US" dirty="0"/>
              <a:t>MeaMission.xml </a:t>
            </a:r>
            <a:r>
              <a:rPr lang="en-US" dirty="0" smtClean="0"/>
              <a:t>simulation 0, launch</a:t>
            </a:r>
            <a:endParaRPr lang="en-US" dirty="0"/>
          </a:p>
        </p:txBody>
      </p:sp>
      <p:pic>
        <p:nvPicPr>
          <p:cNvPr id="3" name="Picture 2" descr="C:\auv\AuvWorkbench\MyAuvwProjects\DefaultProject\missionResults\MEAMissionTelemetry2012.12.26_13.05.08.297_PST\images\MeaMission0Lau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00200"/>
            <a:ext cx="9374307" cy="53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4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91600" cy="1143000"/>
          </a:xfrm>
        </p:spPr>
        <p:txBody>
          <a:bodyPr/>
          <a:lstStyle/>
          <a:p>
            <a:pPr algn="l"/>
            <a:r>
              <a:rPr lang="en-US" dirty="0"/>
              <a:t>MeaMission.xml </a:t>
            </a:r>
            <a:r>
              <a:rPr lang="en-US" dirty="0" smtClean="0"/>
              <a:t>simulation 1, transit</a:t>
            </a:r>
            <a:endParaRPr lang="en-US" dirty="0"/>
          </a:p>
        </p:txBody>
      </p:sp>
      <p:pic>
        <p:nvPicPr>
          <p:cNvPr id="3075" name="Picture 3" descr="C:\auv\AuvWorkbench\MyAuvwProjects\DefaultProject\missionResults\MEAMissionTelemetry2012.12.26_13.05.08.297_PST\images\MeaMission1Trans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06" y="1606648"/>
            <a:ext cx="941465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08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067800" cy="1143000"/>
          </a:xfrm>
        </p:spPr>
        <p:txBody>
          <a:bodyPr/>
          <a:lstStyle/>
          <a:p>
            <a:pPr algn="l"/>
            <a:r>
              <a:rPr lang="en-US" dirty="0"/>
              <a:t>MeaMission.xml </a:t>
            </a:r>
            <a:r>
              <a:rPr lang="en-US" dirty="0" smtClean="0"/>
              <a:t>simulation 2, search</a:t>
            </a:r>
            <a:endParaRPr lang="en-US" dirty="0"/>
          </a:p>
        </p:txBody>
      </p:sp>
      <p:pic>
        <p:nvPicPr>
          <p:cNvPr id="4098" name="Picture 2" descr="C:\auv\AuvWorkbench\MyAuvwProjects\DefaultProject\missionResults\MEAMissionTelemetry2012.12.26_13.05.08.297_PST\images\MeaMission2Se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06443"/>
            <a:ext cx="9372600" cy="53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5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 algn="l"/>
            <a:r>
              <a:rPr lang="en-US" dirty="0"/>
              <a:t>MeaMission.xml </a:t>
            </a:r>
            <a:r>
              <a:rPr lang="en-US" dirty="0" smtClean="0"/>
              <a:t>simulation 3, transit</a:t>
            </a:r>
            <a:endParaRPr lang="en-US" dirty="0"/>
          </a:p>
        </p:txBody>
      </p:sp>
      <p:pic>
        <p:nvPicPr>
          <p:cNvPr id="5122" name="Picture 2" descr="C:\auv\AuvWorkbench\MyAuvwProjects\DefaultProject\missionResults\MEAMissionTelemetry2012.12.26_13.05.08.297_PST\images\MeaMission3Trans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07811"/>
            <a:ext cx="9372600" cy="53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4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067800" cy="1143000"/>
          </a:xfrm>
        </p:spPr>
        <p:txBody>
          <a:bodyPr/>
          <a:lstStyle/>
          <a:p>
            <a:pPr algn="l"/>
            <a:r>
              <a:rPr lang="en-US" dirty="0"/>
              <a:t>MeaMission.xml </a:t>
            </a:r>
            <a:r>
              <a:rPr lang="en-US" dirty="0" smtClean="0"/>
              <a:t>simulation 4, sample</a:t>
            </a:r>
            <a:endParaRPr lang="en-US" dirty="0"/>
          </a:p>
        </p:txBody>
      </p:sp>
      <p:pic>
        <p:nvPicPr>
          <p:cNvPr id="6146" name="Picture 2" descr="C:\auv\AuvWorkbench\MyAuvwProjects\DefaultProject\missionResults\MEAMissionTelemetry2012.12.26_13.05.08.297_PST\images\MeaMission4Se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08506"/>
            <a:ext cx="9372600" cy="53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4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042608" cy="1143000"/>
          </a:xfrm>
        </p:spPr>
        <p:txBody>
          <a:bodyPr/>
          <a:lstStyle/>
          <a:p>
            <a:pPr algn="l"/>
            <a:r>
              <a:rPr lang="en-US" dirty="0"/>
              <a:t>MeaMission.xml </a:t>
            </a:r>
            <a:r>
              <a:rPr lang="en-US" dirty="0" smtClean="0"/>
              <a:t>simulation 5, transit</a:t>
            </a:r>
            <a:endParaRPr lang="en-US" dirty="0"/>
          </a:p>
        </p:txBody>
      </p:sp>
      <p:pic>
        <p:nvPicPr>
          <p:cNvPr id="7170" name="Picture 2" descr="C:\auv\AuvWorkbench\MyAuvwProjects\DefaultProject\missionResults\MEAMissionTelemetry2012.12.26_13.05.08.297_PST\images\MeaMission5Trans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06064"/>
            <a:ext cx="9347408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4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 algn="l"/>
            <a:r>
              <a:rPr lang="en-US" dirty="0"/>
              <a:t>MeaMission.xml </a:t>
            </a:r>
            <a:r>
              <a:rPr lang="en-US" dirty="0" smtClean="0"/>
              <a:t>simulation 6, search</a:t>
            </a:r>
            <a:endParaRPr lang="en-US" dirty="0"/>
          </a:p>
        </p:txBody>
      </p:sp>
      <p:pic>
        <p:nvPicPr>
          <p:cNvPr id="8194" name="Picture 2" descr="C:\auv\AuvWorkbench\MyAuvwProjects\DefaultProject\missionResults\MEAMissionTelemetry2012.12.26_13.05.08.297_PST\images\MeaMission6Se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3" y="1606444"/>
            <a:ext cx="9372599" cy="53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4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143000"/>
          </a:xfrm>
        </p:spPr>
        <p:txBody>
          <a:bodyPr/>
          <a:lstStyle/>
          <a:p>
            <a:pPr algn="l"/>
            <a:r>
              <a:rPr lang="en-US" dirty="0"/>
              <a:t>MeaMission.xml </a:t>
            </a:r>
            <a:r>
              <a:rPr lang="en-US" dirty="0" smtClean="0"/>
              <a:t>simulation 7, </a:t>
            </a:r>
            <a:r>
              <a:rPr lang="en-US" dirty="0" err="1" smtClean="0"/>
              <a:t>rdvu</a:t>
            </a:r>
            <a:r>
              <a:rPr lang="en-US" dirty="0" smtClean="0"/>
              <a:t> fail</a:t>
            </a:r>
            <a:endParaRPr lang="en-US" dirty="0"/>
          </a:p>
        </p:txBody>
      </p:sp>
      <p:pic>
        <p:nvPicPr>
          <p:cNvPr id="9218" name="Picture 2" descr="C:\auv\AuvWorkbench\MyAuvwProjects\DefaultProject\missionResults\MEAMissionTelemetry2012.12.26_13.05.08.297_PST\images\MeaMission7RendevousGoalFa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11887"/>
            <a:ext cx="9372600" cy="53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4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problem: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robotic systems behave ethically?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Important for military operations abroad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Civil and scientific operations also coexist daily</a:t>
            </a:r>
          </a:p>
          <a:p>
            <a:pPr marL="0" indent="0"/>
            <a:r>
              <a:rPr lang="en-US" dirty="0" smtClean="0"/>
              <a:t>Not necessarily about religion or morality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Law of armed conflict internationally recognized; often captured as Rules of Engagement (ROE) guidance for specific national or coalition forces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Military readiness must be prepared for combat</a:t>
            </a:r>
          </a:p>
          <a:p>
            <a:pPr marL="0" indent="0"/>
            <a:r>
              <a:rPr lang="en-US" dirty="0" smtClean="0"/>
              <a:t>Legal basis for civil activity is often well defined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Also measurable:  are you vulnerable to lawsuit?!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14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pPr algn="l"/>
            <a:r>
              <a:rPr lang="en-US" dirty="0"/>
              <a:t>MeaMission.xml </a:t>
            </a:r>
            <a:r>
              <a:rPr lang="en-US" dirty="0" smtClean="0"/>
              <a:t>simulation 8, transit</a:t>
            </a:r>
            <a:endParaRPr lang="en-US" dirty="0"/>
          </a:p>
        </p:txBody>
      </p:sp>
      <p:pic>
        <p:nvPicPr>
          <p:cNvPr id="10242" name="Picture 2" descr="C:\auv\AuvWorkbench\MyAuvwProjects\DefaultProject\missionResults\MEAMissionTelemetry2012.12.26_13.05.08.297_PST\images\MeaMission8Trans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12793"/>
            <a:ext cx="9372600" cy="53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4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 algn="l"/>
            <a:r>
              <a:rPr lang="en-US" dirty="0"/>
              <a:t>MeaMission.xml </a:t>
            </a:r>
            <a:r>
              <a:rPr lang="en-US" dirty="0" smtClean="0"/>
              <a:t>simulation 9, recovery</a:t>
            </a:r>
            <a:endParaRPr lang="en-US" dirty="0"/>
          </a:p>
        </p:txBody>
      </p:sp>
      <p:pic>
        <p:nvPicPr>
          <p:cNvPr id="11266" name="Picture 2" descr="C:\auv\AuvWorkbench\MyAuvwProjects\DefaultProject\missionResults\MEAMissionTelemetry2012.12.26_13.05.08.297_PST\images\MeaMission9MissionComple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10752"/>
            <a:ext cx="9374973" cy="53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4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76199" y="6353144"/>
            <a:ext cx="9372599" cy="5810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067800" cy="1143000"/>
          </a:xfrm>
        </p:spPr>
        <p:txBody>
          <a:bodyPr/>
          <a:lstStyle/>
          <a:p>
            <a:pPr algn="l"/>
            <a:r>
              <a:rPr lang="en-US" dirty="0"/>
              <a:t>MeaMission.xml </a:t>
            </a:r>
            <a:r>
              <a:rPr lang="en-US" dirty="0" smtClean="0"/>
              <a:t>simulation 10, </a:t>
            </a:r>
            <a:r>
              <a:rPr lang="en-US" sz="3600" dirty="0" smtClean="0"/>
              <a:t>complete</a:t>
            </a:r>
            <a:endParaRPr lang="en-US" dirty="0"/>
          </a:p>
        </p:txBody>
      </p:sp>
      <p:pic>
        <p:nvPicPr>
          <p:cNvPr id="12290" name="Picture 2" descr="C:\auv\AuvWorkbench\MyAuvwProjects\DefaultProject\missionResults\MEAMissionTelemetry2012.12.26_13.05.08.297_PST\images\MeaMission10CompletionClose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560945"/>
            <a:ext cx="9372599" cy="49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4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definition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 formalism assumes human generation of mission orders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 expressed using </a:t>
            </a:r>
            <a:r>
              <a:rPr lang="en-US" dirty="0"/>
              <a:t>AVCL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also be expressed in other languages such </a:t>
            </a:r>
            <a:r>
              <a:rPr lang="en-US" dirty="0"/>
              <a:t>as Java, </a:t>
            </a:r>
            <a:r>
              <a:rPr lang="en-US" dirty="0" smtClean="0"/>
              <a:t>Prolog, </a:t>
            </a:r>
            <a:r>
              <a:rPr lang="en-US" dirty="0"/>
              <a:t>CLIPS </a:t>
            </a:r>
            <a:r>
              <a:rPr lang="en-US" dirty="0" smtClean="0"/>
              <a:t>rule sets, C++, etc.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 shown in multiple RBM theses, dissertations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Key insight #3.  </a:t>
            </a:r>
            <a:r>
              <a:rPr lang="en-US" dirty="0" smtClean="0"/>
              <a:t>We continue our exploration of producing general mission orders that are: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Understandable by (legally culpable) humans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Reliably and safely executable by robots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68125" y="4648200"/>
            <a:ext cx="7924800" cy="1905000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Generality to other robots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8077200" cy="4114800"/>
          </a:xfrm>
        </p:spPr>
        <p:txBody>
          <a:bodyPr/>
          <a:lstStyle/>
          <a:p>
            <a:r>
              <a:rPr lang="en-US" dirty="0" smtClean="0"/>
              <a:t>High-level mission planners tend to be dissimilar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Much of AI can be posed as search algorithms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Various RBM strategic-level implementations possible</a:t>
            </a:r>
          </a:p>
          <a:p>
            <a:r>
              <a:rPr lang="en-US" dirty="0" smtClean="0"/>
              <a:t>Strong match between RBM tactical, execution  AVCL vocabularies and many other robots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We’ve written many AVCL importers/exporters</a:t>
            </a:r>
          </a:p>
          <a:p>
            <a:pPr marL="514350" indent="-457200"/>
            <a:r>
              <a:rPr lang="en-US" dirty="0" smtClean="0"/>
              <a:t>Generality principle still holds, however: 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Outputs of higher-level mission planners can be expressed as AVCL tactical commands!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Perhaps unsurprising since we’ve designed AVCL command sets using human procedures at sea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Looking ahead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1173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dirty="0" smtClean="0"/>
              <a:t>Thoughts on autonomous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dirty="0" smtClean="0"/>
              <a:t>Ethics: everything old is new again!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Possibly unexplored or unconsidered territory?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Significant history of experience: mine warfare</a:t>
            </a:r>
          </a:p>
          <a:p>
            <a:r>
              <a:rPr lang="en-US" dirty="0" smtClean="0"/>
              <a:t>Assume success… then what?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Even if perfectly executable, proper robot logic is not useful unless it is a directly extension of warfighter logic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Rules of Engagement, Concepts of Operations, Doctrine, Tactics, etc. must be expressible in equivalent terms in order to be effective, usable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Civilian equivalents:  Rules of Road, safety, etc.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robot architectures… onward and upward!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153400" cy="4800600"/>
          </a:xfrm>
        </p:spPr>
        <p:txBody>
          <a:bodyPr/>
          <a:lstStyle/>
          <a:p>
            <a:r>
              <a:rPr lang="en-US" dirty="0" smtClean="0"/>
              <a:t>3 layers defined in Rational Behavior Model (RBM) robot architecture are fairly common in robotics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Strategic:  planning, goal evaluation, strategy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Tactical:    navigation, operations, mission conduct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Execution: low-level control of systems</a:t>
            </a:r>
          </a:p>
          <a:p>
            <a:r>
              <a:rPr lang="en-US" dirty="0" smtClean="0"/>
              <a:t>Autonomous Vehicle Command Language (AVCL)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Maps to various commands, goals, robot dialects</a:t>
            </a:r>
          </a:p>
          <a:p>
            <a:r>
              <a:rPr lang="en-US" dirty="0" smtClean="0"/>
              <a:t>Possible 4th layer above:  Rules of Engagement?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provide ethical constraints and boundary conditions on robot strategic planning and tactics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work cooperatively, satisfactorily with humans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project work 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interns from US Naval Academy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Also if allowed: CSUDH, MAOS, </a:t>
            </a:r>
            <a:r>
              <a:rPr lang="en-US" dirty="0" err="1"/>
              <a:t>CalPoly</a:t>
            </a:r>
            <a:r>
              <a:rPr lang="en-US" dirty="0"/>
              <a:t>,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Defining suite of missions, orders to test ethics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Single or multiple robots, multiple contacts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Ordinary encounters in isolation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Support roles, occasional human supervision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Ethical conundrums</a:t>
            </a:r>
          </a:p>
          <a:p>
            <a:pPr marL="0" indent="0"/>
            <a:r>
              <a:rPr lang="en-US" dirty="0" smtClean="0"/>
              <a:t>Repeatable simulation experiments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Mission reports are </a:t>
            </a:r>
            <a:r>
              <a:rPr lang="en-US" dirty="0" err="1" smtClean="0"/>
              <a:t>autogenerated</a:t>
            </a:r>
            <a:r>
              <a:rPr lang="en-US" dirty="0" smtClean="0"/>
              <a:t> products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Lesson plans, research challenges, experiments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52400"/>
            <a:ext cx="2792752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Ready to resume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student 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Build, test both operations order and ROEs for unmanned systems supporting fleet assets</a:t>
            </a:r>
          </a:p>
          <a:p>
            <a:r>
              <a:rPr lang="en-US" dirty="0" smtClean="0"/>
              <a:t>Explore missions that test ethical conundrums related to autonomous robot lethality</a:t>
            </a:r>
          </a:p>
          <a:p>
            <a:r>
              <a:rPr lang="en-US" dirty="0" smtClean="0"/>
              <a:t>Test missions afloat in Monterey Bay or at TNT exercises Camp Roberts, Fort Hunter Liggett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map AVCL, AUV Workbench to other NPS robots</a:t>
            </a:r>
          </a:p>
          <a:p>
            <a:r>
              <a:rPr lang="en-US" dirty="0" smtClean="0"/>
              <a:t>Numerous further topics possible, let’s discuss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Your topic here, perhaps…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17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Motivation:  human-</a:t>
            </a:r>
            <a:r>
              <a:rPr lang="en-US" dirty="0" err="1" smtClean="0"/>
              <a:t>taskable</a:t>
            </a:r>
            <a:r>
              <a:rPr lang="en-US" dirty="0" smtClean="0"/>
              <a:t> maritime robots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905000"/>
            <a:ext cx="8077200" cy="4648200"/>
          </a:xfrm>
        </p:spPr>
        <p:txBody>
          <a:bodyPr/>
          <a:lstStyle/>
          <a:p>
            <a:r>
              <a:rPr lang="en-US" dirty="0" smtClean="0"/>
              <a:t>We’re looking to near-term future when UUVs can offload work and augment human activity</a:t>
            </a:r>
          </a:p>
          <a:p>
            <a:r>
              <a:rPr lang="en-US" dirty="0" smtClean="0"/>
              <a:t>Various excellent robot solutions must remain compatible with human concepts and tasking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Necessary for mission planning and justification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Otherwise the robots are simply not autonomous</a:t>
            </a:r>
          </a:p>
          <a:p>
            <a:r>
              <a:rPr lang="en-US" dirty="0" smtClean="0"/>
              <a:t>Extensive/exhaustive prelaunch testing is critical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For mission confidence and in-water reliability</a:t>
            </a:r>
          </a:p>
          <a:p>
            <a:r>
              <a:rPr lang="en-US" dirty="0" smtClean="0"/>
              <a:t>This work is building an extendable architecture…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… for continued efforts bridging human, robot logic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Software development 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105400"/>
          </a:xfrm>
        </p:spPr>
        <p:txBody>
          <a:bodyPr/>
          <a:lstStyle/>
          <a:p>
            <a:r>
              <a:rPr lang="en-US" dirty="0" smtClean="0"/>
              <a:t>Keep building realistic models for AUV Workbench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Have added our first ROV model + joystick control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Mission reports, KML, </a:t>
            </a:r>
            <a:r>
              <a:rPr lang="en-US" dirty="0"/>
              <a:t>X3D </a:t>
            </a:r>
            <a:r>
              <a:rPr lang="en-US" dirty="0" smtClean="0"/>
              <a:t>graphics visualization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Control and dynamics coefficients, sensor models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Emphasis on education and undergraduate students</a:t>
            </a:r>
          </a:p>
          <a:p>
            <a:r>
              <a:rPr lang="en-US" dirty="0"/>
              <a:t>Develop larger repertoire of missions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XSLT stylesheet to convert AVCL strategic mission into usable source code (Prolog, Java, C++, etc.)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Let virtual world provide sensor responses</a:t>
            </a:r>
          </a:p>
          <a:p>
            <a:r>
              <a:rPr lang="en-US" dirty="0" smtClean="0"/>
              <a:t>Integrate </a:t>
            </a:r>
            <a:r>
              <a:rPr lang="en-US" dirty="0"/>
              <a:t>standard Prolog </a:t>
            </a:r>
            <a:r>
              <a:rPr lang="en-US" dirty="0" smtClean="0"/>
              <a:t>within </a:t>
            </a:r>
            <a:r>
              <a:rPr lang="en-US" dirty="0"/>
              <a:t>AUV Workbench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Gnu open-source Java-based Gnu Prolog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dirty="0" smtClean="0"/>
              <a:t>Sharable technique: </a:t>
            </a:r>
            <a:r>
              <a:rPr lang="en-US" dirty="0" smtClean="0"/>
              <a:t>KML </a:t>
            </a:r>
            <a:r>
              <a:rPr lang="en-US" dirty="0" smtClean="0"/>
              <a:t>track exports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1295400"/>
            <a:ext cx="934650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54358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7630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895600"/>
            <a:ext cx="7772400" cy="3048000"/>
          </a:xfrm>
        </p:spPr>
        <p:txBody>
          <a:bodyPr/>
          <a:lstStyle/>
          <a:p>
            <a:r>
              <a:rPr lang="en-US" dirty="0" smtClean="0"/>
              <a:t>“There are more things in heaven and earth than are dreamt of in our philosophy, Horatio.”</a:t>
            </a:r>
          </a:p>
          <a:p>
            <a:pPr algn="r"/>
            <a:r>
              <a:rPr lang="en-US" sz="2400" dirty="0" smtClean="0"/>
              <a:t>William Shakespeare, </a:t>
            </a:r>
            <a:r>
              <a:rPr lang="en-US" sz="2400" i="1" dirty="0" smtClean="0"/>
              <a:t>Hamlet</a:t>
            </a:r>
            <a:endParaRPr lang="en-US" sz="2400" dirty="0" smtClean="0"/>
          </a:p>
          <a:p>
            <a:endParaRPr lang="en-US" sz="2400" dirty="0"/>
          </a:p>
          <a:p>
            <a:r>
              <a:rPr lang="en-US" dirty="0" smtClean="0"/>
              <a:t>Collaboration, contributions, insight </a:t>
            </a:r>
            <a:r>
              <a:rPr lang="en-US" dirty="0"/>
              <a:t>and </a:t>
            </a:r>
            <a:r>
              <a:rPr lang="en-US" dirty="0" smtClean="0"/>
              <a:t>dialog</a:t>
            </a:r>
          </a:p>
          <a:p>
            <a:r>
              <a:rPr lang="en-US" dirty="0" smtClean="0"/>
              <a:t>are always welcome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3913" y="2116138"/>
            <a:ext cx="7272337" cy="3979862"/>
          </a:xfrm>
        </p:spPr>
        <p:txBody>
          <a:bodyPr/>
          <a:lstStyle/>
          <a:p>
            <a:pPr marL="0" indent="0" algn="ctr">
              <a:lnSpc>
                <a:spcPct val="1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b="1" dirty="0"/>
              <a:t>Don </a:t>
            </a:r>
            <a:r>
              <a:rPr lang="en-US" b="1" dirty="0" smtClean="0"/>
              <a:t>Brutzman, Ph.D.</a:t>
            </a:r>
            <a:endParaRPr lang="en-US" b="1" dirty="0"/>
          </a:p>
          <a:p>
            <a:pPr marL="0" indent="0" algn="ctr">
              <a:lnSpc>
                <a:spcPct val="10000"/>
              </a:lnSpc>
            </a:pPr>
            <a:endParaRPr lang="en-US" b="1" dirty="0"/>
          </a:p>
          <a:p>
            <a:pPr marL="0" indent="0" algn="ctr">
              <a:lnSpc>
                <a:spcPct val="10000"/>
              </a:lnSpc>
            </a:pPr>
            <a:endParaRPr lang="en-US" dirty="0" smtClean="0"/>
          </a:p>
          <a:p>
            <a:pPr marL="0" indent="0" algn="ctr">
              <a:lnSpc>
                <a:spcPct val="10000"/>
              </a:lnSpc>
            </a:pPr>
            <a:r>
              <a:rPr lang="en-US" sz="2400" i="1" dirty="0" smtClean="0">
                <a:hlinkClick r:id="rId3"/>
              </a:rPr>
              <a:t>brutzman@nps.navy.mil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pPr marL="0" indent="0" algn="ctr">
              <a:lnSpc>
                <a:spcPct val="80000"/>
              </a:lnSpc>
            </a:pPr>
            <a:r>
              <a:rPr lang="en-US" sz="2400" i="1" dirty="0" smtClean="0">
                <a:hlinkClick r:id="rId4"/>
              </a:rPr>
              <a:t>brutzman@nps.navy.smil.mil</a:t>
            </a:r>
            <a:r>
              <a:rPr lang="en-US" sz="2400" i="1" dirty="0" smtClean="0"/>
              <a:t> </a:t>
            </a:r>
          </a:p>
          <a:p>
            <a:pPr marL="0" indent="0" algn="ctr">
              <a:lnSpc>
                <a:spcPct val="80000"/>
              </a:lnSpc>
            </a:pPr>
            <a:r>
              <a:rPr lang="en-US" sz="2400" i="1" dirty="0" smtClean="0">
                <a:hlinkClick r:id="rId5"/>
              </a:rPr>
              <a:t>http://faculty.nps.edu/brutzman</a:t>
            </a:r>
            <a:r>
              <a:rPr lang="en-US" sz="2400" i="1" dirty="0" smtClean="0"/>
              <a:t> </a:t>
            </a:r>
            <a:endParaRPr lang="en-US" i="1" dirty="0"/>
          </a:p>
          <a:p>
            <a:pPr marL="0" indent="0" algn="ctr">
              <a:lnSpc>
                <a:spcPct val="4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Code USW/Br, Naval Postgraduate School</a:t>
            </a:r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Monterey California 93943-5000 USA</a:t>
            </a: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1.831.656.2149 </a:t>
            </a:r>
            <a:r>
              <a:rPr lang="en-US" sz="2400" dirty="0" smtClean="0"/>
              <a:t>work</a:t>
            </a:r>
            <a:endParaRPr lang="en-US" sz="2400" dirty="0"/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1.831.402.4809   cell</a:t>
            </a:r>
            <a:r>
              <a:rPr lang="en-US" dirty="0" smtClean="0">
                <a:hlinkClick r:id="" action="ppaction://noaction"/>
              </a:rPr>
              <a:t>    </a:t>
            </a:r>
            <a:endParaRPr lang="en-US" dirty="0">
              <a:hlinkClick r:id="" action="ppaction://noaction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3913" y="2116138"/>
            <a:ext cx="7272337" cy="3979862"/>
          </a:xfrm>
        </p:spPr>
        <p:txBody>
          <a:bodyPr/>
          <a:lstStyle/>
          <a:p>
            <a:pPr marL="0" indent="0" algn="ctr">
              <a:lnSpc>
                <a:spcPct val="1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b="1" dirty="0"/>
              <a:t>George R. Lucas, Jr., </a:t>
            </a:r>
            <a:r>
              <a:rPr lang="en-US" b="1" dirty="0" smtClean="0"/>
              <a:t>Ph.D.</a:t>
            </a:r>
            <a:endParaRPr lang="en-US" b="1" dirty="0"/>
          </a:p>
          <a:p>
            <a:pPr marL="0" indent="0" algn="ctr">
              <a:lnSpc>
                <a:spcPct val="10000"/>
              </a:lnSpc>
            </a:pPr>
            <a:endParaRPr lang="en-US" b="1" dirty="0"/>
          </a:p>
          <a:p>
            <a:pPr marL="0" indent="0" algn="ctr">
              <a:lnSpc>
                <a:spcPct val="10000"/>
              </a:lnSpc>
            </a:pPr>
            <a:endParaRPr lang="en-US" dirty="0" smtClean="0"/>
          </a:p>
          <a:p>
            <a:pPr marL="0" indent="0" algn="ctr">
              <a:lnSpc>
                <a:spcPct val="10000"/>
              </a:lnSpc>
            </a:pPr>
            <a:r>
              <a:rPr lang="en-US" sz="2400" i="1" dirty="0" smtClean="0">
                <a:hlinkClick r:id="rId3"/>
              </a:rPr>
              <a:t>grlucas@nps.edu</a:t>
            </a:r>
            <a:r>
              <a:rPr lang="en-US" sz="2400" i="1" dirty="0" smtClean="0"/>
              <a:t> </a:t>
            </a:r>
            <a:endParaRPr lang="en-US" sz="2400" i="1" dirty="0" smtClean="0"/>
          </a:p>
          <a:p>
            <a:pPr marL="0" indent="0" algn="ctr">
              <a:lnSpc>
                <a:spcPct val="1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endParaRPr lang="en-US" sz="2400" dirty="0" smtClean="0"/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Professor of Ethics &amp; Public </a:t>
            </a:r>
            <a:r>
              <a:rPr lang="en-US" sz="2400" dirty="0" smtClean="0"/>
              <a:t>Policy</a:t>
            </a:r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Naval </a:t>
            </a:r>
            <a:r>
              <a:rPr lang="en-US" sz="2400" dirty="0"/>
              <a:t>Postgraduate School</a:t>
            </a:r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Monterey </a:t>
            </a:r>
            <a:r>
              <a:rPr lang="en-US" sz="2400" dirty="0"/>
              <a:t>California 93943-5000 </a:t>
            </a:r>
            <a:r>
              <a:rPr lang="en-US" sz="2400" dirty="0" smtClean="0"/>
              <a:t>USA</a:t>
            </a:r>
          </a:p>
          <a:p>
            <a:pPr marL="0" indent="0" algn="ctr">
              <a:lnSpc>
                <a:spcPct val="80000"/>
              </a:lnSpc>
            </a:pPr>
            <a:endParaRPr lang="en-US" sz="2400" dirty="0"/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Distinguished Chair of Ethics </a:t>
            </a:r>
            <a:endParaRPr lang="en-US" sz="2400" dirty="0" smtClean="0"/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VADM </a:t>
            </a:r>
            <a:r>
              <a:rPr lang="en-US" sz="2400" dirty="0"/>
              <a:t>James Stockdale Center for Ethics </a:t>
            </a:r>
            <a:endParaRPr lang="en-US" sz="2400" dirty="0" smtClean="0"/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U.S</a:t>
            </a:r>
            <a:r>
              <a:rPr lang="en-US" sz="2400" dirty="0"/>
              <a:t>. Naval Academy</a:t>
            </a:r>
            <a:endParaRPr lang="en-US" sz="2400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3913" y="2116138"/>
            <a:ext cx="7272337" cy="3979862"/>
          </a:xfrm>
        </p:spPr>
        <p:txBody>
          <a:bodyPr/>
          <a:lstStyle/>
          <a:p>
            <a:pPr marL="0" indent="0" algn="ctr">
              <a:lnSpc>
                <a:spcPct val="1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b="1" dirty="0" smtClean="0"/>
              <a:t>CDR Duane Davis USN (Ret.) Ph.D.</a:t>
            </a:r>
            <a:endParaRPr lang="en-US" b="1" dirty="0"/>
          </a:p>
          <a:p>
            <a:pPr marL="0" indent="0" algn="ctr">
              <a:lnSpc>
                <a:spcPct val="10000"/>
              </a:lnSpc>
            </a:pPr>
            <a:endParaRPr lang="en-US" b="1" dirty="0" smtClean="0"/>
          </a:p>
          <a:p>
            <a:pPr marL="0" indent="0" algn="ctr">
              <a:lnSpc>
                <a:spcPct val="10000"/>
              </a:lnSpc>
            </a:pPr>
            <a:endParaRPr lang="en-US" b="1" dirty="0"/>
          </a:p>
          <a:p>
            <a:pPr marL="0" indent="0" algn="ctr">
              <a:lnSpc>
                <a:spcPct val="80000"/>
              </a:lnSpc>
            </a:pPr>
            <a:r>
              <a:rPr lang="en-US" sz="2400" i="1" dirty="0" smtClean="0">
                <a:hlinkClick r:id="rId3"/>
              </a:rPr>
              <a:t>dtdavi1@nps.edu</a:t>
            </a:r>
            <a:r>
              <a:rPr lang="en-US" sz="2400" i="1" dirty="0" smtClean="0"/>
              <a:t> </a:t>
            </a:r>
          </a:p>
          <a:p>
            <a:pPr marL="0" indent="0" algn="ctr">
              <a:lnSpc>
                <a:spcPct val="4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Code </a:t>
            </a:r>
            <a:r>
              <a:rPr lang="en-US" sz="2400" dirty="0" smtClean="0"/>
              <a:t>CS/</a:t>
            </a:r>
            <a:r>
              <a:rPr lang="en-US" sz="2400" dirty="0" err="1" smtClean="0"/>
              <a:t>Da</a:t>
            </a:r>
            <a:endParaRPr lang="en-US" sz="2400" dirty="0" smtClean="0"/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Naval </a:t>
            </a:r>
            <a:r>
              <a:rPr lang="en-US" sz="2400" dirty="0"/>
              <a:t>Postgraduate School</a:t>
            </a:r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Monterey California 93943-5000 USA</a:t>
            </a: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1.831.656.7980 work</a:t>
            </a:r>
            <a:endParaRPr lang="en-US" dirty="0">
              <a:hlinkClick r:id="" action="ppaction://noaction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82000" cy="4114800"/>
          </a:xfrm>
        </p:spPr>
        <p:txBody>
          <a:bodyPr/>
          <a:lstStyle/>
          <a:p>
            <a:r>
              <a:rPr lang="en-US" dirty="0" smtClean="0"/>
              <a:t>Define missions that include ethical constraints without relying on artificial intelligence (AI) or obscure abstractions for appropriate behavior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embedded </a:t>
            </a:r>
            <a:r>
              <a:rPr lang="en-US" dirty="0" smtClean="0"/>
              <a:t>homunculus or abstract ethicist engine</a:t>
            </a:r>
          </a:p>
          <a:p>
            <a:r>
              <a:rPr lang="en-US" dirty="0" smtClean="0"/>
              <a:t>Design robot missions in way that can be adapted to a variety of disparate robot paradigms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Generally adaptable to tasking of diverse systems</a:t>
            </a:r>
          </a:p>
          <a:p>
            <a:r>
              <a:rPr lang="en-US" dirty="0" smtClean="0"/>
              <a:t>Build on patterns that work well for human groups cooperating on difficult, dangerous tasks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Otherwise still need human at end of </a:t>
            </a:r>
            <a:r>
              <a:rPr lang="en-US" dirty="0" err="1" smtClean="0"/>
              <a:t>comms</a:t>
            </a:r>
            <a:r>
              <a:rPr lang="en-US" dirty="0" smtClean="0"/>
              <a:t> tether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01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Humans in military units are able to deal with these challenges without ethical quandaries</a:t>
            </a:r>
          </a:p>
          <a:p>
            <a:pPr marL="0" indent="0"/>
            <a:r>
              <a:rPr lang="en-US" dirty="0"/>
              <a:t>Careful definitions are provided for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/>
              <a:t>Tasks, missions, </a:t>
            </a:r>
            <a:r>
              <a:rPr lang="en-US" dirty="0" smtClean="0"/>
              <a:t>objectives, coordinated operations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/>
              <a:t>Ethical constraints and rules of engagement</a:t>
            </a:r>
          </a:p>
          <a:p>
            <a:r>
              <a:rPr lang="en-US" dirty="0" smtClean="0"/>
              <a:t>These allow both measured and rapid response, independently and cooperatively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Commanders do not deploy illegal, immoral weapons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Unmanned systems must also pass similar scrutiny, otherwise commanders cannot utilize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33400" y="685800"/>
            <a:ext cx="8153400" cy="2286000"/>
          </a:xfrm>
          <a:prstGeom prst="rect">
            <a:avLst/>
          </a:prstGeom>
          <a:noFill/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318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1143000"/>
          </a:xfrm>
        </p:spPr>
        <p:txBody>
          <a:bodyPr/>
          <a:lstStyle/>
          <a:p>
            <a:r>
              <a:rPr lang="en-US" sz="3800" dirty="0" smtClean="0"/>
              <a:t>Enabling factor: maritime environment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national controversy unfolding: drone use for conduct of reduced-risk warfare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Many factors involved: technical, political, social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Remote human control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Complex, confounded environments</a:t>
            </a:r>
            <a:endParaRPr lang="en-US" dirty="0"/>
          </a:p>
          <a:p>
            <a:pPr marL="0" indent="0"/>
            <a:r>
              <a:rPr lang="en-US" dirty="0" smtClean="0"/>
              <a:t>Maritime environment is much less ambiguous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Fewer IFFN issues, friend foe neutral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Presence of bad actors usually confirmable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Law of Sea, Laws of Armed Conflict,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09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VES-NPS-dk">
  <a:themeElements>
    <a:clrScheme name="MOVES-NPS-d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FFCC"/>
      </a:hlink>
      <a:folHlink>
        <a:srgbClr val="99CC00"/>
      </a:folHlink>
    </a:clrScheme>
    <a:fontScheme name="MOVES-NPS-dk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VES-NPS-d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ES-NPS-d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ES-NPS-d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ES-NPS-d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ES-NPS-d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ES-NPS-d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NpsMovesSingaporeModelingGoals.2007December7</Template>
  <TotalTime>3663</TotalTime>
  <Words>3518</Words>
  <Application>Microsoft Office PowerPoint</Application>
  <PresentationFormat>On-screen Show (4:3)</PresentationFormat>
  <Paragraphs>691</Paragraphs>
  <Slides>65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MOVES-NPS-dk</vt:lpstr>
      <vt:lpstr>Run-Time Ethics Checking for Autonomous Unmanned Vehicles   A Practical Approach</vt:lpstr>
      <vt:lpstr>Topics</vt:lpstr>
      <vt:lpstr>Acknowledgements</vt:lpstr>
      <vt:lpstr>Prior work:  wargames and workshops include robot tasking, ethics issues</vt:lpstr>
      <vt:lpstr>Motivating problem: ethics</vt:lpstr>
      <vt:lpstr>Motivation:  human-taskable maritime robots</vt:lpstr>
      <vt:lpstr>Our approach</vt:lpstr>
      <vt:lpstr>Key insight #1</vt:lpstr>
      <vt:lpstr>Enabling factor: maritime environment</vt:lpstr>
      <vt:lpstr>Rational Behavior Model (RBM)  3-layer robot architecture</vt:lpstr>
      <vt:lpstr>Turing machine</vt:lpstr>
      <vt:lpstr>Prior work:  technical reports and papers on Mission Execution Automaton (MEA)</vt:lpstr>
      <vt:lpstr>Goal-based Mission Example</vt:lpstr>
      <vt:lpstr>Mission execution rule set:  simply loop through goal tasks</vt:lpstr>
      <vt:lpstr>Example Goal-based Mission Definition</vt:lpstr>
      <vt:lpstr>Goal-based Mission Example</vt:lpstr>
      <vt:lpstr>Executable mission rule set:  loop through phases</vt:lpstr>
      <vt:lpstr>Executable mission phases for this example added to Prolog rule set</vt:lpstr>
      <vt:lpstr>Running mission example #1</vt:lpstr>
      <vt:lpstr>Running mission examples # 2, 3</vt:lpstr>
      <vt:lpstr>Adding ethical constraints  to mission requirements</vt:lpstr>
      <vt:lpstr>Example ethical constraints, civil</vt:lpstr>
      <vt:lpstr>Example ethical constraints, military</vt:lpstr>
      <vt:lpstr>Civil ethical constraint support  in AVCL, AUV Workbench</vt:lpstr>
      <vt:lpstr>Military ethical constraint support  in AVCL, AUV Workbench</vt:lpstr>
      <vt:lpstr>Key insight #2</vt:lpstr>
      <vt:lpstr>Goal-based Mission Example, with constraints</vt:lpstr>
      <vt:lpstr>Example goal-planning logic: Search</vt:lpstr>
      <vt:lpstr>Example goal definition</vt:lpstr>
      <vt:lpstr>AVCL mission goals support</vt:lpstr>
      <vt:lpstr>Theory versus practice</vt:lpstr>
      <vt:lpstr>Challenge: broad implementation</vt:lpstr>
      <vt:lpstr>Autonomous Vehicle Command Language (AVCL)</vt:lpstr>
      <vt:lpstr>AVCL vocabulary:  AllCommandsUuv.xml</vt:lpstr>
      <vt:lpstr>PowerPoint Presentation</vt:lpstr>
      <vt:lpstr>PowerPoint Presentation</vt:lpstr>
      <vt:lpstr>Example mission, as pseudo-code XML</vt:lpstr>
      <vt:lpstr>Corresponding example: MEAMission.xml using AVCL xml</vt:lpstr>
      <vt:lpstr>AUV Workbench</vt:lpstr>
      <vt:lpstr>4 example missions, UUV and USV</vt:lpstr>
      <vt:lpstr>MeaMission.xml simulation preview</vt:lpstr>
      <vt:lpstr>MeaMission.xml simulation 0, launch</vt:lpstr>
      <vt:lpstr>MeaMission.xml simulation 1, transit</vt:lpstr>
      <vt:lpstr>MeaMission.xml simulation 2, search</vt:lpstr>
      <vt:lpstr>MeaMission.xml simulation 3, transit</vt:lpstr>
      <vt:lpstr>MeaMission.xml simulation 4, sample</vt:lpstr>
      <vt:lpstr>MeaMission.xml simulation 5, transit</vt:lpstr>
      <vt:lpstr>MeaMission.xml simulation 6, search</vt:lpstr>
      <vt:lpstr>MeaMission.xml simulation 7, rdvu fail</vt:lpstr>
      <vt:lpstr>MeaMission.xml simulation 8, transit</vt:lpstr>
      <vt:lpstr>MeaMission.xml simulation 9, recovery</vt:lpstr>
      <vt:lpstr>MeaMission.xml simulation 10, complete</vt:lpstr>
      <vt:lpstr>Mission definition observations</vt:lpstr>
      <vt:lpstr>Generality to other robots</vt:lpstr>
      <vt:lpstr>Looking ahead</vt:lpstr>
      <vt:lpstr>Thoughts on autonomous ethics</vt:lpstr>
      <vt:lpstr>Multi-layer robot architectures… onward and upward!</vt:lpstr>
      <vt:lpstr>Immediate project work pending</vt:lpstr>
      <vt:lpstr>Candidate student theses</vt:lpstr>
      <vt:lpstr>Software development TODO</vt:lpstr>
      <vt:lpstr>Sharable technique: KML track exports</vt:lpstr>
      <vt:lpstr>Discussion</vt:lpstr>
      <vt:lpstr>Contact</vt:lpstr>
      <vt:lpstr>Contact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Use of ACDM to Resolve IUSS Data-Dissemination Issues</dc:title>
  <dc:creator>Don Brutzman</dc:creator>
  <cp:lastModifiedBy>brutzman</cp:lastModifiedBy>
  <cp:revision>558</cp:revision>
  <dcterms:created xsi:type="dcterms:W3CDTF">2010-09-20T22:16:09Z</dcterms:created>
  <dcterms:modified xsi:type="dcterms:W3CDTF">2013-04-09T20:46:18Z</dcterms:modified>
</cp:coreProperties>
</file>