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5"/>
  </p:notesMasterIdLst>
  <p:handoutMasterIdLst>
    <p:handoutMasterId r:id="rId46"/>
  </p:handoutMasterIdLst>
  <p:sldIdLst>
    <p:sldId id="369" r:id="rId2"/>
    <p:sldId id="376" r:id="rId3"/>
    <p:sldId id="403" r:id="rId4"/>
    <p:sldId id="377" r:id="rId5"/>
    <p:sldId id="400" r:id="rId6"/>
    <p:sldId id="378" r:id="rId7"/>
    <p:sldId id="388" r:id="rId8"/>
    <p:sldId id="379" r:id="rId9"/>
    <p:sldId id="402" r:id="rId10"/>
    <p:sldId id="380" r:id="rId11"/>
    <p:sldId id="387" r:id="rId12"/>
    <p:sldId id="382" r:id="rId13"/>
    <p:sldId id="381" r:id="rId14"/>
    <p:sldId id="393" r:id="rId15"/>
    <p:sldId id="409" r:id="rId16"/>
    <p:sldId id="407" r:id="rId17"/>
    <p:sldId id="408" r:id="rId18"/>
    <p:sldId id="410" r:id="rId19"/>
    <p:sldId id="406" r:id="rId20"/>
    <p:sldId id="383" r:id="rId21"/>
    <p:sldId id="384" r:id="rId22"/>
    <p:sldId id="404" r:id="rId23"/>
    <p:sldId id="401" r:id="rId24"/>
    <p:sldId id="394" r:id="rId25"/>
    <p:sldId id="392" r:id="rId26"/>
    <p:sldId id="368" r:id="rId27"/>
    <p:sldId id="373" r:id="rId28"/>
    <p:sldId id="374" r:id="rId29"/>
    <p:sldId id="385" r:id="rId30"/>
    <p:sldId id="386" r:id="rId31"/>
    <p:sldId id="390" r:id="rId32"/>
    <p:sldId id="391" r:id="rId33"/>
    <p:sldId id="396" r:id="rId34"/>
    <p:sldId id="395" r:id="rId35"/>
    <p:sldId id="405" r:id="rId36"/>
    <p:sldId id="364" r:id="rId37"/>
    <p:sldId id="365" r:id="rId38"/>
    <p:sldId id="389" r:id="rId39"/>
    <p:sldId id="372" r:id="rId40"/>
    <p:sldId id="399" r:id="rId41"/>
    <p:sldId id="324" r:id="rId42"/>
    <p:sldId id="397" r:id="rId43"/>
    <p:sldId id="398" r:id="rId44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339966"/>
    <a:srgbClr val="FF9900"/>
    <a:srgbClr val="FF6600"/>
    <a:srgbClr val="FFFF00"/>
    <a:srgbClr val="EBF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7" autoAdjust="0"/>
    <p:restoredTop sz="88497" autoAdjust="0"/>
  </p:normalViewPr>
  <p:slideViewPr>
    <p:cSldViewPr>
      <p:cViewPr>
        <p:scale>
          <a:sx n="75" d="100"/>
          <a:sy n="75" d="100"/>
        </p:scale>
        <p:origin x="-1522" y="-24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915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05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FC3877A7-E141-4DEA-8904-98A5A5B5A054}" type="datetimeFigureOut">
              <a:rPr lang="en-US" smtClean="0"/>
              <a:pPr/>
              <a:t>10/6/2012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4A7A131E-6A3D-489C-9780-5DF943A2E2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4296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73D82452-D805-4798-BD90-B27DA9A85A98}" type="datetimeFigureOut">
              <a:rPr lang="en-US" smtClean="0"/>
              <a:pPr/>
              <a:t>10/6/2012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2446" tIns="46223" rIns="92446" bIns="4622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9864FB17-C6C1-4FCC-9A1A-FCF5A5AE16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7760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Prelaunch testing includes both human and software rehearsal.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4FB17-C6C1-4FCC-9A1A-FCF5A5AE165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9130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These</a:t>
            </a:r>
            <a:r>
              <a:rPr lang="en-US" baseline="0" dirty="0" smtClean="0"/>
              <a:t> results are similar to the previously shown user-driven example #3:  original search fails, so robot returns for recovery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4FB17-C6C1-4FCC-9A1A-FCF5A5AE1658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presentation</a:t>
            </a:r>
            <a:r>
              <a:rPr lang="en-US" baseline="0" dirty="0" smtClean="0"/>
              <a:t> demonstrates 2 implementations illustrating the example mission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4FB17-C6C1-4FCC-9A1A-FCF5A5AE1658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Human military</a:t>
            </a:r>
            <a:r>
              <a:rPr lang="en-US" baseline="0" dirty="0" smtClean="0"/>
              <a:t> organizations are able to align tactical guidance through common command and control (C2) languages.  </a:t>
            </a:r>
          </a:p>
          <a:p>
            <a:r>
              <a:rPr lang="en-US" baseline="0" dirty="0" smtClean="0"/>
              <a:t>So it should not be shocking that, once you rise above software source code dialects to tasking, robot interoperability is possible.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4FB17-C6C1-4FCC-9A1A-FCF5A5AE1658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1066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The authors also gratefully acknowledge fruitful dialog and discussions with Dr. George Lucas USNA/NPS and </a:t>
            </a:r>
            <a:r>
              <a:rPr lang="en-US" baseline="0" smtClean="0"/>
              <a:t>Mark Dankel.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4FB17-C6C1-4FCC-9A1A-FCF5A5AE1658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0075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061B97-FC62-4933-AA89-3AC1A96B8F7A}" type="slidenum">
              <a:rPr lang="en-US"/>
              <a:pPr/>
              <a:t>41</a:t>
            </a:fld>
            <a:endParaRPr lang="en-US"/>
          </a:p>
        </p:txBody>
      </p:sp>
      <p:sp>
        <p:nvSpPr>
          <p:cNvPr id="251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696913"/>
            <a:ext cx="4649788" cy="3487737"/>
          </a:xfrm>
          <a:ln/>
        </p:spPr>
      </p:sp>
      <p:sp>
        <p:nvSpPr>
          <p:cNvPr id="251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6979" y="4416099"/>
            <a:ext cx="5047858" cy="418245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061B97-FC62-4933-AA89-3AC1A96B8F7A}" type="slidenum">
              <a:rPr lang="en-US"/>
              <a:pPr/>
              <a:t>42</a:t>
            </a:fld>
            <a:endParaRPr lang="en-US"/>
          </a:p>
        </p:txBody>
      </p:sp>
      <p:sp>
        <p:nvSpPr>
          <p:cNvPr id="251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696913"/>
            <a:ext cx="4649788" cy="3487737"/>
          </a:xfrm>
          <a:ln/>
        </p:spPr>
      </p:sp>
      <p:sp>
        <p:nvSpPr>
          <p:cNvPr id="251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6979" y="4416099"/>
            <a:ext cx="5047858" cy="418245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061B97-FC62-4933-AA89-3AC1A96B8F7A}" type="slidenum">
              <a:rPr lang="en-US"/>
              <a:pPr/>
              <a:t>43</a:t>
            </a:fld>
            <a:endParaRPr lang="en-US"/>
          </a:p>
        </p:txBody>
      </p:sp>
      <p:sp>
        <p:nvSpPr>
          <p:cNvPr id="251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696913"/>
            <a:ext cx="4649788" cy="3487737"/>
          </a:xfrm>
          <a:ln/>
        </p:spPr>
      </p:sp>
      <p:sp>
        <p:nvSpPr>
          <p:cNvPr id="251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6979" y="4416099"/>
            <a:ext cx="5047858" cy="418245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Turing Award is commonly</a:t>
            </a:r>
            <a:r>
              <a:rPr lang="en-US" baseline="0" dirty="0" smtClean="0"/>
              <a:t> referred to as the Nobel Prize of computer science.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4FB17-C6C1-4FCC-9A1A-FCF5A5AE1658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Thank You Bob and Duane!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4FB17-C6C1-4FCC-9A1A-FCF5A5AE165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0971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Clumsy but readable.  Humans can agree on intent.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4FB17-C6C1-4FCC-9A1A-FCF5A5AE165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8263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Right hand side:  our robot architecture</a:t>
            </a:r>
            <a:r>
              <a:rPr lang="en-US" baseline="0" dirty="0" smtClean="0"/>
              <a:t> handles these task assignments one way.  Another robot architecture may handle it a different way.  Each however can be expected to sufficiently capable to report success or failure of each assignment.  If not, then that robot is unresponsive and not really </a:t>
            </a:r>
            <a:r>
              <a:rPr lang="en-US" baseline="0" dirty="0" err="1" smtClean="0"/>
              <a:t>taskable</a:t>
            </a:r>
            <a:r>
              <a:rPr lang="en-US" baseline="0" dirty="0" smtClean="0"/>
              <a:t> with confidence by humans.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4FB17-C6C1-4FCC-9A1A-FCF5A5AE165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3896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Human readability of source code is often</a:t>
            </a:r>
            <a:r>
              <a:rPr lang="en-US" baseline="0" dirty="0" smtClean="0"/>
              <a:t> something in the eye of the beholder!  Your mileage may vary.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4FB17-C6C1-4FCC-9A1A-FCF5A5AE1658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0478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4FB17-C6C1-4FCC-9A1A-FCF5A5AE1658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Considering adding “dead reckoning” to 2D plot to assist in mission</a:t>
            </a:r>
            <a:r>
              <a:rPr lang="en-US" baseline="0" dirty="0" smtClean="0"/>
              <a:t> rehearsal visualization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4FB17-C6C1-4FCC-9A1A-FCF5A5AE1658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2362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Similar to original mission with</a:t>
            </a:r>
            <a:r>
              <a:rPr lang="en-US" baseline="0" dirty="0" smtClean="0"/>
              <a:t> some small additional tasking for further testing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4FB17-C6C1-4FCC-9A1A-FCF5A5AE1658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moves-background-dk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-76200" y="-77787"/>
            <a:ext cx="9372600" cy="7011988"/>
          </a:xfrm>
          <a:prstGeom prst="rect">
            <a:avLst/>
          </a:prstGeom>
          <a:noFill/>
        </p:spPr>
      </p:pic>
      <p:sp>
        <p:nvSpPr>
          <p:cNvPr id="7475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475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moves-background-dk"/>
          <p:cNvPicPr>
            <a:picLocks noChangeAspect="1" noChangeArrowheads="1"/>
          </p:cNvPicPr>
          <p:nvPr userDrawn="1"/>
        </p:nvPicPr>
        <p:blipFill>
          <a:blip r:embed="rId13" cstate="print"/>
          <a:stretch>
            <a:fillRect/>
          </a:stretch>
        </p:blipFill>
        <p:spPr bwMode="auto">
          <a:xfrm>
            <a:off x="-76200" y="-77787"/>
            <a:ext cx="9372600" cy="7011988"/>
          </a:xfrm>
          <a:prstGeom prst="rect">
            <a:avLst/>
          </a:prstGeom>
          <a:noFill/>
        </p:spPr>
      </p:pic>
      <p:sp>
        <p:nvSpPr>
          <p:cNvPr id="7373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373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FFCF2A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FFCF2A"/>
          </a:solidFill>
          <a:latin typeface="Tahoma" pitchFamily="34" charset="0"/>
          <a:ea typeface="ＭＳ Ｐゴシック" pitchFamily="1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FFCF2A"/>
          </a:solidFill>
          <a:latin typeface="Tahoma" pitchFamily="34" charset="0"/>
          <a:ea typeface="ＭＳ Ｐゴシック" pitchFamily="1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FFCF2A"/>
          </a:solidFill>
          <a:latin typeface="Tahoma" pitchFamily="34" charset="0"/>
          <a:ea typeface="ＭＳ Ｐゴシック" pitchFamily="1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FFCF2A"/>
          </a:solidFill>
          <a:latin typeface="Tahoma" pitchFamily="34" charset="0"/>
          <a:ea typeface="ＭＳ Ｐゴシック" pitchFamily="1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FFCF2A"/>
          </a:solidFill>
          <a:latin typeface="Tahoma" pitchFamily="34" charset="0"/>
          <a:ea typeface="ＭＳ Ｐゴシック" pitchFamily="1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FFCF2A"/>
          </a:solidFill>
          <a:latin typeface="Tahoma" pitchFamily="34" charset="0"/>
          <a:ea typeface="ＭＳ Ｐゴシック" pitchFamily="1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FFCF2A"/>
          </a:solidFill>
          <a:latin typeface="Tahoma" pitchFamily="34" charset="0"/>
          <a:ea typeface="ＭＳ Ｐゴシック" pitchFamily="1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FFCF2A"/>
          </a:solidFill>
          <a:latin typeface="Tahoma" pitchFamily="34" charset="0"/>
          <a:ea typeface="ＭＳ Ｐゴシック" pitchFamily="1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28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005A"/>
        </a:buClr>
        <a:buFont typeface="Times"/>
        <a:buChar char="•"/>
        <a:defRPr sz="2400">
          <a:solidFill>
            <a:srgbClr val="CCCCCC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0005A"/>
        </a:buClr>
        <a:buFont typeface="Times"/>
        <a:buChar char="•"/>
        <a:defRPr sz="2000">
          <a:solidFill>
            <a:srgbClr val="CCCCCC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005A"/>
        </a:buClr>
        <a:buFont typeface="Times"/>
        <a:buChar char="•"/>
        <a:defRPr>
          <a:solidFill>
            <a:srgbClr val="CCCCCC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005A"/>
        </a:buClr>
        <a:buFont typeface="Times"/>
        <a:buChar char="•"/>
        <a:defRPr>
          <a:solidFill>
            <a:srgbClr val="CCCCCC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005A"/>
        </a:buClr>
        <a:buFont typeface="Times"/>
        <a:buChar char="•"/>
        <a:defRPr>
          <a:solidFill>
            <a:srgbClr val="CCCCCC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005A"/>
        </a:buClr>
        <a:buFont typeface="Times"/>
        <a:buChar char="•"/>
        <a:defRPr>
          <a:solidFill>
            <a:srgbClr val="CCCCCC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005A"/>
        </a:buClr>
        <a:buFont typeface="Times"/>
        <a:buChar char="•"/>
        <a:defRPr>
          <a:solidFill>
            <a:srgbClr val="CCCCCC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005A"/>
        </a:buClr>
        <a:buFont typeface="Times"/>
        <a:buChar char="•"/>
        <a:defRPr>
          <a:solidFill>
            <a:srgbClr val="CCCCCC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uv2012.org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Brevity_code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savage.nps.edu/AuvWorkbench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savage.nps.edu/Savage/AuvWorkbench/AVCL/AVCL.html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mailto:brutzman@nps.navy.mil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faculty.nps.edu/brutzman" TargetMode="External"/><Relationship Id="rId4" Type="http://schemas.openxmlformats.org/officeDocument/2006/relationships/hyperlink" Target="mailto:brutzman@nps.navy.smil.mil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mailto:robertbmcghee@gmail.com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mailto:dtdavi1@nps.edu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533400"/>
            <a:ext cx="7772400" cy="2438400"/>
          </a:xfrm>
        </p:spPr>
        <p:txBody>
          <a:bodyPr/>
          <a:lstStyle/>
          <a:p>
            <a:r>
              <a:rPr lang="en-US" dirty="0" smtClean="0"/>
              <a:t>Universal Mission Controller with Run-Time Ethics Checking for </a:t>
            </a:r>
            <a:r>
              <a:rPr lang="en-US" dirty="0"/>
              <a:t>Autonomous Unmanned </a:t>
            </a:r>
            <a:r>
              <a:rPr lang="en-US" dirty="0" smtClean="0"/>
              <a:t>Vehicles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762000" y="3429000"/>
            <a:ext cx="7848600" cy="3276600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AUV 2012</a:t>
            </a:r>
            <a:r>
              <a:rPr lang="en-US" dirty="0" smtClean="0"/>
              <a:t>   Southampton UK</a:t>
            </a:r>
          </a:p>
          <a:p>
            <a:r>
              <a:rPr lang="en-US" sz="2400" dirty="0"/>
              <a:t>IEEE Oceanic Engineering Society</a:t>
            </a:r>
          </a:p>
          <a:p>
            <a:endParaRPr lang="en-US" sz="2000" dirty="0" smtClean="0"/>
          </a:p>
          <a:p>
            <a:r>
              <a:rPr lang="en-US" sz="2000" dirty="0" smtClean="0"/>
              <a:t>25 September 2012</a:t>
            </a:r>
          </a:p>
          <a:p>
            <a:endParaRPr lang="en-US" sz="1800" dirty="0" smtClean="0"/>
          </a:p>
          <a:p>
            <a:r>
              <a:rPr lang="en-US" sz="2400" dirty="0" smtClean="0"/>
              <a:t>Don Brutzman, </a:t>
            </a:r>
            <a:r>
              <a:rPr lang="en-US" sz="2400" dirty="0"/>
              <a:t>Bob McGhee, Duane </a:t>
            </a:r>
            <a:r>
              <a:rPr lang="en-US" sz="2400" dirty="0" smtClean="0"/>
              <a:t>Davis</a:t>
            </a:r>
          </a:p>
          <a:p>
            <a:r>
              <a:rPr lang="en-US" sz="2000" dirty="0" smtClean="0"/>
              <a:t>Modeling, Virtual Environments, Simulation (MOVES)</a:t>
            </a:r>
          </a:p>
          <a:p>
            <a:r>
              <a:rPr lang="en-US" sz="2000" dirty="0" smtClean="0"/>
              <a:t>Naval Postgraduate School (NPS), Monterey California USA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17320"/>
            <a:ext cx="8458200" cy="5562600"/>
          </a:xfrm>
        </p:spPr>
        <p:txBody>
          <a:bodyPr/>
          <a:lstStyle/>
          <a:p>
            <a:r>
              <a:rPr lang="en-US" b="1" u="sng" dirty="0" smtClean="0"/>
              <a:t>Goal 1</a:t>
            </a:r>
            <a:r>
              <a:rPr lang="en-US" dirty="0" smtClean="0"/>
              <a:t>. Proceed to Area A and </a:t>
            </a:r>
            <a:r>
              <a:rPr lang="en-US" b="1" dirty="0" smtClean="0">
                <a:solidFill>
                  <a:srgbClr val="00CC00"/>
                </a:solidFill>
              </a:rPr>
              <a:t>search</a:t>
            </a:r>
            <a:r>
              <a:rPr lang="en-US" dirty="0" smtClean="0">
                <a:solidFill>
                  <a:srgbClr val="00CC00"/>
                </a:solidFill>
              </a:rPr>
              <a:t> </a:t>
            </a:r>
            <a:r>
              <a:rPr lang="en-US" dirty="0" smtClean="0"/>
              <a:t>the area.     If the search is successful execute Goal 2.           If the search is unsuccessful, execute Goal 3.</a:t>
            </a:r>
          </a:p>
          <a:p>
            <a:pPr algn="just"/>
            <a:r>
              <a:rPr lang="en-US" b="1" u="sng" dirty="0" smtClean="0"/>
              <a:t>Goal 2</a:t>
            </a:r>
            <a:r>
              <a:rPr lang="en-US" dirty="0" smtClean="0"/>
              <a:t>. Obtain </a:t>
            </a:r>
            <a:r>
              <a:rPr lang="en-US" b="1" dirty="0" smtClean="0">
                <a:solidFill>
                  <a:srgbClr val="00CC00"/>
                </a:solidFill>
              </a:rPr>
              <a:t>environment sample </a:t>
            </a:r>
            <a:r>
              <a:rPr lang="en-US" dirty="0" smtClean="0"/>
              <a:t>from Area A.    If the sample is obtained, execute Goal 3.           If the sample cannot be obtained, proceed to recovery position to complete the mission.</a:t>
            </a:r>
          </a:p>
          <a:p>
            <a:pPr algn="just"/>
            <a:r>
              <a:rPr lang="en-US" b="1" u="sng" dirty="0" smtClean="0"/>
              <a:t>Goal 3</a:t>
            </a:r>
            <a:r>
              <a:rPr lang="en-US" dirty="0" smtClean="0"/>
              <a:t>. Proceed to Area B and </a:t>
            </a:r>
            <a:r>
              <a:rPr lang="en-US" b="1" dirty="0" smtClean="0">
                <a:solidFill>
                  <a:srgbClr val="00CC00"/>
                </a:solidFill>
              </a:rPr>
              <a:t>search</a:t>
            </a:r>
            <a:r>
              <a:rPr lang="en-US" dirty="0" smtClean="0">
                <a:solidFill>
                  <a:srgbClr val="00CC00"/>
                </a:solidFill>
              </a:rPr>
              <a:t> </a:t>
            </a:r>
            <a:r>
              <a:rPr lang="en-US" dirty="0" smtClean="0"/>
              <a:t>the area.  Upon search success or failure, execute Goal 4.</a:t>
            </a:r>
          </a:p>
          <a:p>
            <a:pPr algn="just"/>
            <a:r>
              <a:rPr lang="en-US" b="1" u="sng" dirty="0" smtClean="0"/>
              <a:t>Goal 4</a:t>
            </a:r>
            <a:r>
              <a:rPr lang="en-US" dirty="0" smtClean="0"/>
              <a:t>. Proceed to Area C, </a:t>
            </a:r>
            <a:r>
              <a:rPr lang="en-US" b="1" dirty="0" smtClean="0">
                <a:solidFill>
                  <a:srgbClr val="00CC00"/>
                </a:solidFill>
              </a:rPr>
              <a:t>rendezvous</a:t>
            </a:r>
            <a:r>
              <a:rPr lang="en-US" dirty="0" smtClean="0">
                <a:solidFill>
                  <a:srgbClr val="00CC00"/>
                </a:solidFill>
              </a:rPr>
              <a:t> </a:t>
            </a:r>
            <a:r>
              <a:rPr lang="en-US" dirty="0" smtClean="0"/>
              <a:t>with UUV-2.  Upon rendezvous success or failure, </a:t>
            </a:r>
            <a:r>
              <a:rPr lang="en-US" b="1" dirty="0" smtClean="0">
                <a:solidFill>
                  <a:srgbClr val="00CC00"/>
                </a:solidFill>
              </a:rPr>
              <a:t>transit</a:t>
            </a:r>
            <a:r>
              <a:rPr lang="en-US" dirty="0" smtClean="0"/>
              <a:t>  to recovery position to complete the mission.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2658" y="228600"/>
            <a:ext cx="9144000" cy="1143000"/>
          </a:xfrm>
        </p:spPr>
        <p:txBody>
          <a:bodyPr/>
          <a:lstStyle/>
          <a:p>
            <a:r>
              <a:rPr lang="en-US" dirty="0" smtClean="0"/>
              <a:t>Example Goal-based Mission Definition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Rectangle 37"/>
          <p:cNvSpPr>
            <a:spLocks noChangeArrowheads="1"/>
          </p:cNvSpPr>
          <p:nvPr/>
        </p:nvSpPr>
        <p:spPr bwMode="auto">
          <a:xfrm>
            <a:off x="6127070" y="1981200"/>
            <a:ext cx="2788816" cy="1370896"/>
          </a:xfrm>
          <a:prstGeom prst="rect">
            <a:avLst/>
          </a:prstGeom>
          <a:solidFill>
            <a:srgbClr val="EBF7FF"/>
          </a:solidFill>
          <a:ln w="9525">
            <a:solidFill>
              <a:srgbClr val="000000"/>
            </a:solidFill>
            <a:prstDash val="lgDashDot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" name="Rectangle 37"/>
          <p:cNvSpPr>
            <a:spLocks noChangeArrowheads="1"/>
          </p:cNvSpPr>
          <p:nvPr/>
        </p:nvSpPr>
        <p:spPr bwMode="auto">
          <a:xfrm>
            <a:off x="5974670" y="2133600"/>
            <a:ext cx="2941216" cy="1370896"/>
          </a:xfrm>
          <a:prstGeom prst="rect">
            <a:avLst/>
          </a:prstGeom>
          <a:solidFill>
            <a:srgbClr val="EBF7FF"/>
          </a:solidFill>
          <a:ln w="9525">
            <a:solidFill>
              <a:srgbClr val="000000"/>
            </a:solidFill>
            <a:prstDash val="lgDashDot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" name="Rectangle 37"/>
          <p:cNvSpPr>
            <a:spLocks noChangeArrowheads="1"/>
          </p:cNvSpPr>
          <p:nvPr/>
        </p:nvSpPr>
        <p:spPr bwMode="auto">
          <a:xfrm>
            <a:off x="5822270" y="2286704"/>
            <a:ext cx="3016930" cy="1370896"/>
          </a:xfrm>
          <a:prstGeom prst="rect">
            <a:avLst/>
          </a:prstGeom>
          <a:solidFill>
            <a:srgbClr val="EBF7FF"/>
          </a:solidFill>
          <a:ln w="9525">
            <a:solidFill>
              <a:srgbClr val="000000"/>
            </a:solidFill>
            <a:prstDash val="lgDashDot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5843" name="Group 3"/>
          <p:cNvGrpSpPr>
            <a:grpSpLocks noChangeAspect="1"/>
          </p:cNvGrpSpPr>
          <p:nvPr/>
        </p:nvGrpSpPr>
        <p:grpSpPr bwMode="auto">
          <a:xfrm>
            <a:off x="-1295400" y="0"/>
            <a:ext cx="10211286" cy="6509257"/>
            <a:chOff x="915" y="8051"/>
            <a:chExt cx="16112" cy="9547"/>
          </a:xfrm>
        </p:grpSpPr>
        <p:sp>
          <p:nvSpPr>
            <p:cNvPr id="35844" name="AutoShape 4"/>
            <p:cNvSpPr>
              <a:spLocks noChangeAspect="1" noChangeArrowheads="1"/>
            </p:cNvSpPr>
            <p:nvPr/>
          </p:nvSpPr>
          <p:spPr bwMode="auto">
            <a:xfrm>
              <a:off x="915" y="8051"/>
              <a:ext cx="15045" cy="7477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5845" name="Group 5"/>
            <p:cNvGrpSpPr>
              <a:grpSpLocks/>
            </p:cNvGrpSpPr>
            <p:nvPr/>
          </p:nvGrpSpPr>
          <p:grpSpPr bwMode="auto">
            <a:xfrm>
              <a:off x="3342" y="9952"/>
              <a:ext cx="13685" cy="7646"/>
              <a:chOff x="1626" y="4137"/>
              <a:chExt cx="9169" cy="5122"/>
            </a:xfrm>
          </p:grpSpPr>
          <p:sp>
            <p:nvSpPr>
              <p:cNvPr id="35846" name="Rectangle 6"/>
              <p:cNvSpPr>
                <a:spLocks noChangeArrowheads="1"/>
              </p:cNvSpPr>
              <p:nvPr/>
            </p:nvSpPr>
            <p:spPr bwMode="auto">
              <a:xfrm>
                <a:off x="1626" y="4444"/>
                <a:ext cx="4927" cy="4783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/>
              </a:p>
            </p:txBody>
          </p:sp>
          <p:sp>
            <p:nvSpPr>
              <p:cNvPr id="35847" name="Text Box 7"/>
              <p:cNvSpPr txBox="1">
                <a:spLocks noChangeArrowheads="1"/>
              </p:cNvSpPr>
              <p:nvPr/>
            </p:nvSpPr>
            <p:spPr bwMode="auto">
              <a:xfrm>
                <a:off x="3140" y="4784"/>
                <a:ext cx="1789" cy="382"/>
              </a:xfrm>
              <a:prstGeom prst="rect">
                <a:avLst/>
              </a:prstGeom>
              <a:solidFill>
                <a:srgbClr val="CCE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Phase 1:</a:t>
                </a:r>
                <a:r>
                  <a:rPr kumimoji="0" lang="en-US" sz="1000" b="0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  </a:t>
                </a: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Search Area A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5848" name="Text Box 8"/>
              <p:cNvSpPr txBox="1">
                <a:spLocks noChangeArrowheads="1"/>
              </p:cNvSpPr>
              <p:nvPr/>
            </p:nvSpPr>
            <p:spPr bwMode="auto">
              <a:xfrm>
                <a:off x="4433" y="5986"/>
                <a:ext cx="2000" cy="632"/>
              </a:xfrm>
              <a:prstGeom prst="rect">
                <a:avLst/>
              </a:prstGeom>
              <a:solidFill>
                <a:srgbClr val="CCE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Phase 2: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Sample Environment in Area A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5849" name="Text Box 9"/>
              <p:cNvSpPr txBox="1">
                <a:spLocks noChangeArrowheads="1"/>
              </p:cNvSpPr>
              <p:nvPr/>
            </p:nvSpPr>
            <p:spPr bwMode="auto">
              <a:xfrm>
                <a:off x="1761" y="6124"/>
                <a:ext cx="2000" cy="368"/>
              </a:xfrm>
              <a:prstGeom prst="rect">
                <a:avLst/>
              </a:prstGeom>
              <a:solidFill>
                <a:srgbClr val="CCE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Phase 3:  Search Area B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5850" name="Text Box 10"/>
              <p:cNvSpPr txBox="1">
                <a:spLocks noChangeArrowheads="1"/>
              </p:cNvSpPr>
              <p:nvPr/>
            </p:nvSpPr>
            <p:spPr bwMode="auto">
              <a:xfrm>
                <a:off x="1761" y="7513"/>
                <a:ext cx="2000" cy="632"/>
              </a:xfrm>
              <a:prstGeom prst="rect">
                <a:avLst/>
              </a:prstGeom>
              <a:solidFill>
                <a:srgbClr val="CCE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Phase 4:</a:t>
                </a:r>
                <a:r>
                  <a:rPr kumimoji="0" lang="en-US" sz="1000" b="0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  </a:t>
                </a: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Rendezvous with 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UUV-2 in Area C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35851" name="AutoShape 11"/>
              <p:cNvCxnSpPr>
                <a:cxnSpLocks noChangeShapeType="1"/>
                <a:stCxn id="35847" idx="2"/>
                <a:endCxn id="35848" idx="0"/>
              </p:cNvCxnSpPr>
              <p:nvPr/>
            </p:nvCxnSpPr>
            <p:spPr bwMode="auto">
              <a:xfrm>
                <a:off x="4035" y="5166"/>
                <a:ext cx="1398" cy="82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35852" name="AutoShape 12"/>
              <p:cNvCxnSpPr>
                <a:cxnSpLocks noChangeShapeType="1"/>
                <a:stCxn id="35847" idx="2"/>
                <a:endCxn id="35849" idx="0"/>
              </p:cNvCxnSpPr>
              <p:nvPr/>
            </p:nvCxnSpPr>
            <p:spPr bwMode="auto">
              <a:xfrm flipH="1">
                <a:off x="2761" y="5166"/>
                <a:ext cx="1274" cy="958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 type="triangle" w="med" len="med"/>
              </a:ln>
            </p:spPr>
          </p:cxnSp>
          <p:sp>
            <p:nvSpPr>
              <p:cNvPr id="35853" name="Rectangle 13"/>
              <p:cNvSpPr>
                <a:spLocks noChangeArrowheads="1"/>
              </p:cNvSpPr>
              <p:nvPr/>
            </p:nvSpPr>
            <p:spPr bwMode="auto">
              <a:xfrm>
                <a:off x="4433" y="5986"/>
                <a:ext cx="491" cy="6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854" name="Rectangle 14"/>
              <p:cNvSpPr>
                <a:spLocks noChangeArrowheads="1"/>
              </p:cNvSpPr>
              <p:nvPr/>
            </p:nvSpPr>
            <p:spPr bwMode="auto">
              <a:xfrm>
                <a:off x="3256" y="5849"/>
                <a:ext cx="491" cy="6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cxnSp>
            <p:nvCxnSpPr>
              <p:cNvPr id="35855" name="AutoShape 15"/>
              <p:cNvCxnSpPr>
                <a:cxnSpLocks noChangeShapeType="1"/>
                <a:stCxn id="35853" idx="2"/>
                <a:endCxn id="35854" idx="2"/>
              </p:cNvCxnSpPr>
              <p:nvPr/>
            </p:nvCxnSpPr>
            <p:spPr bwMode="auto">
              <a:xfrm rot="16200000" flipV="1">
                <a:off x="4022" y="5961"/>
                <a:ext cx="137" cy="1177"/>
              </a:xfrm>
              <a:prstGeom prst="curvedConnector3">
                <a:avLst>
                  <a:gd name="adj1" fmla="val -262773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35856" name="Rectangle 16"/>
              <p:cNvSpPr>
                <a:spLocks noChangeArrowheads="1"/>
              </p:cNvSpPr>
              <p:nvPr/>
            </p:nvSpPr>
            <p:spPr bwMode="auto">
              <a:xfrm>
                <a:off x="3002" y="7493"/>
                <a:ext cx="491" cy="6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857" name="Rectangle 17"/>
              <p:cNvSpPr>
                <a:spLocks noChangeArrowheads="1"/>
              </p:cNvSpPr>
              <p:nvPr/>
            </p:nvSpPr>
            <p:spPr bwMode="auto">
              <a:xfrm>
                <a:off x="3015" y="6089"/>
                <a:ext cx="491" cy="4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cxnSp>
            <p:nvCxnSpPr>
              <p:cNvPr id="35858" name="AutoShape 18"/>
              <p:cNvCxnSpPr>
                <a:cxnSpLocks noChangeShapeType="1"/>
                <a:stCxn id="35857" idx="2"/>
                <a:endCxn id="35856" idx="0"/>
              </p:cNvCxnSpPr>
              <p:nvPr/>
            </p:nvCxnSpPr>
            <p:spPr bwMode="auto">
              <a:xfrm flipH="1">
                <a:off x="3248" y="6492"/>
                <a:ext cx="13" cy="100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35859" name="Rectangle 19"/>
              <p:cNvSpPr>
                <a:spLocks noChangeArrowheads="1"/>
              </p:cNvSpPr>
              <p:nvPr/>
            </p:nvSpPr>
            <p:spPr bwMode="auto">
              <a:xfrm>
                <a:off x="2046" y="7486"/>
                <a:ext cx="491" cy="6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860" name="Rectangle 20"/>
              <p:cNvSpPr>
                <a:spLocks noChangeArrowheads="1"/>
              </p:cNvSpPr>
              <p:nvPr/>
            </p:nvSpPr>
            <p:spPr bwMode="auto">
              <a:xfrm>
                <a:off x="2059" y="6082"/>
                <a:ext cx="491" cy="4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cxnSp>
            <p:nvCxnSpPr>
              <p:cNvPr id="35861" name="AutoShape 21"/>
              <p:cNvCxnSpPr>
                <a:cxnSpLocks noChangeShapeType="1"/>
                <a:stCxn id="35860" idx="2"/>
                <a:endCxn id="35859" idx="0"/>
              </p:cNvCxnSpPr>
              <p:nvPr/>
            </p:nvCxnSpPr>
            <p:spPr bwMode="auto">
              <a:xfrm flipH="1">
                <a:off x="2292" y="6485"/>
                <a:ext cx="13" cy="100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 type="triangle" w="med" len="med"/>
              </a:ln>
            </p:spPr>
          </p:cxnSp>
          <p:sp>
            <p:nvSpPr>
              <p:cNvPr id="35862" name="Rectangle 22"/>
              <p:cNvSpPr>
                <a:spLocks noChangeArrowheads="1"/>
              </p:cNvSpPr>
              <p:nvPr/>
            </p:nvSpPr>
            <p:spPr bwMode="auto">
              <a:xfrm>
                <a:off x="4537" y="7609"/>
                <a:ext cx="190" cy="1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863" name="Rectangle 23"/>
              <p:cNvSpPr>
                <a:spLocks noChangeArrowheads="1"/>
              </p:cNvSpPr>
              <p:nvPr/>
            </p:nvSpPr>
            <p:spPr bwMode="auto">
              <a:xfrm>
                <a:off x="3581" y="7609"/>
                <a:ext cx="190" cy="1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cxnSp>
            <p:nvCxnSpPr>
              <p:cNvPr id="35864" name="AutoShape 24"/>
              <p:cNvCxnSpPr>
                <a:cxnSpLocks noChangeShapeType="1"/>
                <a:stCxn id="35863" idx="3"/>
                <a:endCxn id="35862" idx="1"/>
              </p:cNvCxnSpPr>
              <p:nvPr/>
            </p:nvCxnSpPr>
            <p:spPr bwMode="auto">
              <a:xfrm>
                <a:off x="3771" y="7709"/>
                <a:ext cx="766" cy="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35865" name="Rectangle 25"/>
              <p:cNvSpPr>
                <a:spLocks noChangeArrowheads="1"/>
              </p:cNvSpPr>
              <p:nvPr/>
            </p:nvSpPr>
            <p:spPr bwMode="auto">
              <a:xfrm>
                <a:off x="4537" y="7825"/>
                <a:ext cx="190" cy="1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866" name="Rectangle 26"/>
              <p:cNvSpPr>
                <a:spLocks noChangeArrowheads="1"/>
              </p:cNvSpPr>
              <p:nvPr/>
            </p:nvSpPr>
            <p:spPr bwMode="auto">
              <a:xfrm>
                <a:off x="3581" y="7825"/>
                <a:ext cx="190" cy="1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cxnSp>
            <p:nvCxnSpPr>
              <p:cNvPr id="35867" name="AutoShape 27"/>
              <p:cNvCxnSpPr>
                <a:cxnSpLocks noChangeShapeType="1"/>
                <a:stCxn id="35866" idx="3"/>
                <a:endCxn id="35865" idx="1"/>
              </p:cNvCxnSpPr>
              <p:nvPr/>
            </p:nvCxnSpPr>
            <p:spPr bwMode="auto">
              <a:xfrm>
                <a:off x="3771" y="7925"/>
                <a:ext cx="766" cy="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 type="triangle" w="med" len="med"/>
              </a:ln>
            </p:spPr>
          </p:cxnSp>
          <p:sp>
            <p:nvSpPr>
              <p:cNvPr id="35868" name="Text Box 28"/>
              <p:cNvSpPr txBox="1">
                <a:spLocks noChangeArrowheads="1"/>
              </p:cNvSpPr>
              <p:nvPr/>
            </p:nvSpPr>
            <p:spPr bwMode="auto">
              <a:xfrm>
                <a:off x="4719" y="5364"/>
                <a:ext cx="975" cy="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900" b="1" i="0" u="none" strike="noStrike" cap="none" normalizeH="0" baseline="0" dirty="0" smtClean="0">
                    <a:ln>
                      <a:noFill/>
                    </a:ln>
                    <a:solidFill>
                      <a:srgbClr val="339966"/>
                    </a:solidFill>
                    <a:effectLst/>
                    <a:latin typeface="Calibri" pitchFamily="34" charset="0"/>
                    <a:cs typeface="Arial" pitchFamily="34" charset="0"/>
                  </a:rPr>
                  <a:t>Succeed</a:t>
                </a:r>
                <a:endPara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rgbClr val="339966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5869" name="Text Box 29"/>
              <p:cNvSpPr txBox="1">
                <a:spLocks noChangeArrowheads="1"/>
              </p:cNvSpPr>
              <p:nvPr/>
            </p:nvSpPr>
            <p:spPr bwMode="auto">
              <a:xfrm>
                <a:off x="2829" y="5364"/>
                <a:ext cx="636" cy="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9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Fail</a:t>
                </a:r>
                <a:endPara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5870" name="Rectangle 30"/>
              <p:cNvSpPr>
                <a:spLocks noChangeArrowheads="1"/>
              </p:cNvSpPr>
              <p:nvPr/>
            </p:nvSpPr>
            <p:spPr bwMode="auto">
              <a:xfrm>
                <a:off x="5266" y="6419"/>
                <a:ext cx="190" cy="1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cxnSp>
            <p:nvCxnSpPr>
              <p:cNvPr id="35871" name="AutoShape 31"/>
              <p:cNvCxnSpPr>
                <a:cxnSpLocks noChangeShapeType="1"/>
                <a:stCxn id="35848" idx="2"/>
                <a:endCxn id="35902" idx="0"/>
              </p:cNvCxnSpPr>
              <p:nvPr/>
            </p:nvCxnSpPr>
            <p:spPr bwMode="auto">
              <a:xfrm flipH="1">
                <a:off x="5432" y="6618"/>
                <a:ext cx="1" cy="100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 type="triangle" w="med" len="med"/>
              </a:ln>
            </p:spPr>
          </p:cxnSp>
          <p:sp>
            <p:nvSpPr>
              <p:cNvPr id="35872" name="Text Box 32"/>
              <p:cNvSpPr txBox="1">
                <a:spLocks noChangeArrowheads="1"/>
              </p:cNvSpPr>
              <p:nvPr/>
            </p:nvSpPr>
            <p:spPr bwMode="auto">
              <a:xfrm>
                <a:off x="5382" y="6951"/>
                <a:ext cx="660" cy="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9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Fail</a:t>
                </a:r>
                <a:endPara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5873" name="Text Box 33"/>
              <p:cNvSpPr txBox="1">
                <a:spLocks noChangeArrowheads="1"/>
              </p:cNvSpPr>
              <p:nvPr/>
            </p:nvSpPr>
            <p:spPr bwMode="auto">
              <a:xfrm>
                <a:off x="1692" y="6951"/>
                <a:ext cx="631" cy="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9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Fail</a:t>
                </a:r>
                <a:endPara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5874" name="Text Box 34"/>
              <p:cNvSpPr txBox="1">
                <a:spLocks noChangeArrowheads="1"/>
              </p:cNvSpPr>
              <p:nvPr/>
            </p:nvSpPr>
            <p:spPr bwMode="auto">
              <a:xfrm>
                <a:off x="2336" y="6951"/>
                <a:ext cx="975" cy="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900" b="1" i="0" u="none" strike="noStrike" cap="none" normalizeH="0" baseline="0" dirty="0" smtClean="0">
                    <a:ln>
                      <a:noFill/>
                    </a:ln>
                    <a:solidFill>
                      <a:srgbClr val="00B050"/>
                    </a:solidFill>
                    <a:effectLst/>
                    <a:latin typeface="Calibri" pitchFamily="34" charset="0"/>
                    <a:cs typeface="Arial" pitchFamily="34" charset="0"/>
                  </a:rPr>
                  <a:t>Succeed</a:t>
                </a:r>
                <a:endPara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rgbClr val="00B050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5875" name="Text Box 35"/>
              <p:cNvSpPr txBox="1">
                <a:spLocks noChangeArrowheads="1"/>
              </p:cNvSpPr>
              <p:nvPr/>
            </p:nvSpPr>
            <p:spPr bwMode="auto">
              <a:xfrm>
                <a:off x="3722" y="6955"/>
                <a:ext cx="789" cy="2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 algn="ctr" fontAlgn="base">
                  <a:spcBef>
                    <a:spcPct val="0"/>
                  </a:spcBef>
                  <a:spcAft>
                    <a:spcPts val="1000"/>
                  </a:spcAft>
                </a:pPr>
                <a:r>
                  <a:rPr lang="en-US" sz="900" b="1" dirty="0">
                    <a:solidFill>
                      <a:srgbClr val="00B050"/>
                    </a:solidFill>
                    <a:latin typeface="Calibri" pitchFamily="34" charset="0"/>
                    <a:cs typeface="Arial" pitchFamily="34" charset="0"/>
                  </a:rPr>
                  <a:t>Succeed</a:t>
                </a:r>
                <a:endPara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rgbClr val="339966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5876" name="Text Box 36"/>
              <p:cNvSpPr txBox="1">
                <a:spLocks noChangeArrowheads="1"/>
              </p:cNvSpPr>
              <p:nvPr/>
            </p:nvSpPr>
            <p:spPr bwMode="auto">
              <a:xfrm>
                <a:off x="3156" y="4511"/>
                <a:ext cx="1751" cy="2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MEA Start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5877" name="Rectangle 37"/>
              <p:cNvSpPr>
                <a:spLocks noChangeArrowheads="1"/>
              </p:cNvSpPr>
              <p:nvPr/>
            </p:nvSpPr>
            <p:spPr bwMode="auto">
              <a:xfrm>
                <a:off x="7444" y="5259"/>
                <a:ext cx="3147" cy="1347"/>
              </a:xfrm>
              <a:prstGeom prst="rect">
                <a:avLst/>
              </a:prstGeom>
              <a:solidFill>
                <a:srgbClr val="CCE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878" name="Text Box 38"/>
              <p:cNvSpPr txBox="1">
                <a:spLocks noChangeArrowheads="1"/>
              </p:cNvSpPr>
              <p:nvPr/>
            </p:nvSpPr>
            <p:spPr bwMode="auto">
              <a:xfrm>
                <a:off x="7526" y="5259"/>
                <a:ext cx="3018" cy="3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Sample Environment   Phase Controller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5879" name="Text Box 39"/>
              <p:cNvSpPr txBox="1">
                <a:spLocks noChangeArrowheads="1"/>
              </p:cNvSpPr>
              <p:nvPr/>
            </p:nvSpPr>
            <p:spPr bwMode="auto">
              <a:xfrm>
                <a:off x="7454" y="5600"/>
                <a:ext cx="1986" cy="3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Area Definition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5880" name="Text Box 40"/>
              <p:cNvSpPr txBox="1">
                <a:spLocks noChangeArrowheads="1"/>
              </p:cNvSpPr>
              <p:nvPr/>
            </p:nvSpPr>
            <p:spPr bwMode="auto">
              <a:xfrm>
                <a:off x="7454" y="5880"/>
                <a:ext cx="2399" cy="3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Sampling Requirements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5881" name="Text Box 41"/>
              <p:cNvSpPr txBox="1">
                <a:spLocks noChangeArrowheads="1"/>
              </p:cNvSpPr>
              <p:nvPr/>
            </p:nvSpPr>
            <p:spPr bwMode="auto">
              <a:xfrm>
                <a:off x="7454" y="6160"/>
                <a:ext cx="3017" cy="3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i="0" u="none" strike="noStrike" cap="none" normalizeH="0" baseline="0" dirty="0" smtClean="0">
                    <a:ln>
                      <a:noFill/>
                    </a:ln>
                    <a:solidFill>
                      <a:schemeClr val="tx2"/>
                    </a:solidFill>
                    <a:effectLst/>
                    <a:latin typeface="Calibri" pitchFamily="34" charset="0"/>
                    <a:cs typeface="Arial" pitchFamily="34" charset="0"/>
                  </a:rPr>
                  <a:t>Operational and Ethical Constraints Checking</a:t>
                </a:r>
                <a:endParaRPr kumimoji="0" lang="en-US" sz="1800" i="0" u="none" strike="noStrike" cap="none" normalizeH="0" baseline="0" dirty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5882" name="Rectangle 42"/>
              <p:cNvSpPr>
                <a:spLocks noChangeArrowheads="1"/>
              </p:cNvSpPr>
              <p:nvPr/>
            </p:nvSpPr>
            <p:spPr bwMode="auto">
              <a:xfrm>
                <a:off x="5937" y="5980"/>
                <a:ext cx="491" cy="3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883" name="Rectangle 43"/>
              <p:cNvSpPr>
                <a:spLocks noChangeArrowheads="1"/>
              </p:cNvSpPr>
              <p:nvPr/>
            </p:nvSpPr>
            <p:spPr bwMode="auto">
              <a:xfrm>
                <a:off x="5937" y="6228"/>
                <a:ext cx="491" cy="3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884" name="Rectangle 44"/>
              <p:cNvSpPr>
                <a:spLocks noChangeArrowheads="1"/>
              </p:cNvSpPr>
              <p:nvPr/>
            </p:nvSpPr>
            <p:spPr bwMode="auto">
              <a:xfrm>
                <a:off x="7444" y="5974"/>
                <a:ext cx="491" cy="3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885" name="Rectangle 45"/>
              <p:cNvSpPr>
                <a:spLocks noChangeArrowheads="1"/>
              </p:cNvSpPr>
              <p:nvPr/>
            </p:nvSpPr>
            <p:spPr bwMode="auto">
              <a:xfrm>
                <a:off x="7436" y="6222"/>
                <a:ext cx="491" cy="3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cxnSp>
            <p:nvCxnSpPr>
              <p:cNvPr id="35886" name="AutoShape 46"/>
              <p:cNvCxnSpPr>
                <a:cxnSpLocks noChangeShapeType="1"/>
              </p:cNvCxnSpPr>
              <p:nvPr/>
            </p:nvCxnSpPr>
            <p:spPr bwMode="auto">
              <a:xfrm flipV="1">
                <a:off x="6553" y="6165"/>
                <a:ext cx="778" cy="6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35887" name="AutoShape 47"/>
              <p:cNvCxnSpPr>
                <a:cxnSpLocks noChangeShapeType="1"/>
              </p:cNvCxnSpPr>
              <p:nvPr/>
            </p:nvCxnSpPr>
            <p:spPr bwMode="auto">
              <a:xfrm flipH="1">
                <a:off x="6553" y="6413"/>
                <a:ext cx="764" cy="3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35888" name="Text Box 48"/>
              <p:cNvSpPr txBox="1">
                <a:spLocks noChangeArrowheads="1"/>
              </p:cNvSpPr>
              <p:nvPr/>
            </p:nvSpPr>
            <p:spPr bwMode="auto">
              <a:xfrm>
                <a:off x="6434" y="5933"/>
                <a:ext cx="975" cy="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9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Queries</a:t>
                </a:r>
                <a:endPara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5889" name="Rectangle 49"/>
              <p:cNvSpPr>
                <a:spLocks noChangeArrowheads="1"/>
              </p:cNvSpPr>
              <p:nvPr/>
            </p:nvSpPr>
            <p:spPr bwMode="auto">
              <a:xfrm>
                <a:off x="7317" y="4436"/>
                <a:ext cx="3478" cy="4280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890" name="Text Box 50"/>
              <p:cNvSpPr txBox="1">
                <a:spLocks noChangeArrowheads="1"/>
              </p:cNvSpPr>
              <p:nvPr/>
            </p:nvSpPr>
            <p:spPr bwMode="auto">
              <a:xfrm>
                <a:off x="6500" y="6457"/>
                <a:ext cx="868" cy="7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  <a:tabLst/>
                </a:pPr>
                <a:r>
                  <a:rPr kumimoji="0" lang="en-US" sz="9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Responses: </a:t>
                </a:r>
                <a:r>
                  <a:rPr kumimoji="0" lang="en-US" sz="900" b="1" i="0" u="none" strike="noStrike" cap="none" normalizeH="0" baseline="0" dirty="0" smtClean="0">
                    <a:ln>
                      <a:noFill/>
                    </a:ln>
                    <a:solidFill>
                      <a:srgbClr val="00B050"/>
                    </a:solidFill>
                    <a:effectLst/>
                    <a:latin typeface="Calibri" pitchFamily="34" charset="0"/>
                    <a:cs typeface="Arial" pitchFamily="34" charset="0"/>
                  </a:rPr>
                  <a:t>Succeed</a:t>
                </a:r>
                <a:r>
                  <a:rPr kumimoji="0" lang="en-US" sz="900" b="1" i="0" u="none" strike="noStrike" cap="none" normalizeH="0" dirty="0" smtClean="0">
                    <a:ln>
                      <a:noFill/>
                    </a:ln>
                    <a:solidFill>
                      <a:srgbClr val="00B05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  <a:tabLst/>
                </a:pPr>
                <a:r>
                  <a:rPr kumimoji="0" lang="en-US" sz="900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or  </a:t>
                </a:r>
                <a:r>
                  <a:rPr kumimoji="0" lang="en-US" sz="900" b="1" i="0" u="none" strike="noStrike" cap="none" normalizeH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Fail</a:t>
                </a:r>
                <a:endPara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5891" name="Text Box 51"/>
              <p:cNvSpPr txBox="1">
                <a:spLocks noChangeArrowheads="1"/>
              </p:cNvSpPr>
              <p:nvPr/>
            </p:nvSpPr>
            <p:spPr bwMode="auto">
              <a:xfrm>
                <a:off x="7446" y="4137"/>
                <a:ext cx="3000" cy="4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Tactical Level</a:t>
                </a:r>
                <a:endPara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5892" name="Rectangle 52"/>
              <p:cNvSpPr>
                <a:spLocks noChangeArrowheads="1"/>
              </p:cNvSpPr>
              <p:nvPr/>
            </p:nvSpPr>
            <p:spPr bwMode="auto">
              <a:xfrm>
                <a:off x="10100" y="8801"/>
                <a:ext cx="491" cy="3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893" name="Rectangle 53"/>
              <p:cNvSpPr>
                <a:spLocks noChangeArrowheads="1"/>
              </p:cNvSpPr>
              <p:nvPr/>
            </p:nvSpPr>
            <p:spPr bwMode="auto">
              <a:xfrm>
                <a:off x="9172" y="8801"/>
                <a:ext cx="491" cy="3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894" name="Rectangle 54"/>
              <p:cNvSpPr>
                <a:spLocks noChangeArrowheads="1"/>
              </p:cNvSpPr>
              <p:nvPr/>
            </p:nvSpPr>
            <p:spPr bwMode="auto">
              <a:xfrm>
                <a:off x="10087" y="6222"/>
                <a:ext cx="491" cy="3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895" name="Rectangle 55"/>
              <p:cNvSpPr>
                <a:spLocks noChangeArrowheads="1"/>
              </p:cNvSpPr>
              <p:nvPr/>
            </p:nvSpPr>
            <p:spPr bwMode="auto">
              <a:xfrm>
                <a:off x="9159" y="6222"/>
                <a:ext cx="491" cy="3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cxnSp>
            <p:nvCxnSpPr>
              <p:cNvPr id="35896" name="AutoShape 56"/>
              <p:cNvCxnSpPr>
                <a:cxnSpLocks noChangeShapeType="1"/>
              </p:cNvCxnSpPr>
              <p:nvPr/>
            </p:nvCxnSpPr>
            <p:spPr bwMode="auto">
              <a:xfrm>
                <a:off x="10450" y="6604"/>
                <a:ext cx="13" cy="2249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35897" name="AutoShape 57"/>
              <p:cNvCxnSpPr>
                <a:cxnSpLocks noChangeShapeType="1"/>
              </p:cNvCxnSpPr>
              <p:nvPr/>
            </p:nvCxnSpPr>
            <p:spPr bwMode="auto">
              <a:xfrm flipH="1" flipV="1">
                <a:off x="9372" y="6604"/>
                <a:ext cx="13" cy="2249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35898" name="Text Box 58"/>
              <p:cNvSpPr txBox="1">
                <a:spLocks noChangeArrowheads="1"/>
              </p:cNvSpPr>
              <p:nvPr/>
            </p:nvSpPr>
            <p:spPr bwMode="auto">
              <a:xfrm>
                <a:off x="8370" y="6653"/>
                <a:ext cx="993" cy="3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  <a:tabLst/>
                </a:pPr>
                <a:r>
                  <a:rPr kumimoji="0" lang="en-US" sz="9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System State</a:t>
                </a:r>
                <a:r>
                  <a:rPr kumimoji="0" lang="en-US" sz="900" b="0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 and</a:t>
                </a:r>
                <a:r>
                  <a:rPr kumimoji="0" lang="en-US" sz="9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 Sensor Data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5899" name="Rectangle 59"/>
              <p:cNvSpPr>
                <a:spLocks noChangeArrowheads="1"/>
              </p:cNvSpPr>
              <p:nvPr/>
            </p:nvSpPr>
            <p:spPr bwMode="auto">
              <a:xfrm>
                <a:off x="7450" y="7250"/>
                <a:ext cx="1864" cy="1403"/>
              </a:xfrm>
              <a:prstGeom prst="rect">
                <a:avLst/>
              </a:prstGeom>
              <a:solidFill>
                <a:srgbClr val="CCE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900" name="Text Box 60"/>
              <p:cNvSpPr txBox="1">
                <a:spLocks noChangeArrowheads="1"/>
              </p:cNvSpPr>
              <p:nvPr/>
            </p:nvSpPr>
            <p:spPr bwMode="auto">
              <a:xfrm>
                <a:off x="7454" y="8081"/>
                <a:ext cx="1873" cy="2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171450" marR="0" lvl="0" indent="-17145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 typeface="Arial" pitchFamily="34" charset="0"/>
                  <a:buChar char="•"/>
                  <a:tabLst/>
                </a:pP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Controller  Parameters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5901" name="Text Box 61"/>
              <p:cNvSpPr txBox="1">
                <a:spLocks noChangeArrowheads="1"/>
              </p:cNvSpPr>
              <p:nvPr/>
            </p:nvSpPr>
            <p:spPr bwMode="auto">
              <a:xfrm>
                <a:off x="7454" y="8351"/>
                <a:ext cx="1873" cy="2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171450" marR="0" lvl="0" indent="-17145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 typeface="Arial" pitchFamily="34" charset="0"/>
                  <a:buChar char="•"/>
                  <a:tabLst/>
                </a:pP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Sensor Settings, Responses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5902" name="Text Box 62"/>
              <p:cNvSpPr txBox="1">
                <a:spLocks noChangeArrowheads="1"/>
              </p:cNvSpPr>
              <p:nvPr/>
            </p:nvSpPr>
            <p:spPr bwMode="auto">
              <a:xfrm>
                <a:off x="4537" y="7622"/>
                <a:ext cx="1789" cy="382"/>
              </a:xfrm>
              <a:prstGeom prst="rect">
                <a:avLst/>
              </a:prstGeom>
              <a:solidFill>
                <a:srgbClr val="CCE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Phase 5:</a:t>
                </a:r>
                <a:r>
                  <a:rPr kumimoji="0" lang="en-US" sz="1000" b="0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  Transit 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Return to Base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5903" name="Text Box 63"/>
              <p:cNvSpPr txBox="1">
                <a:spLocks noChangeArrowheads="1"/>
              </p:cNvSpPr>
              <p:nvPr/>
            </p:nvSpPr>
            <p:spPr bwMode="auto">
              <a:xfrm>
                <a:off x="3621" y="7430"/>
                <a:ext cx="975" cy="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900" b="1" i="0" u="none" strike="noStrike" cap="none" normalizeH="0" baseline="0" dirty="0" smtClean="0">
                    <a:ln>
                      <a:noFill/>
                    </a:ln>
                    <a:solidFill>
                      <a:srgbClr val="00B050"/>
                    </a:solidFill>
                    <a:effectLst/>
                    <a:latin typeface="Calibri" pitchFamily="34" charset="0"/>
                    <a:cs typeface="Arial" pitchFamily="34" charset="0"/>
                  </a:rPr>
                  <a:t>Succeed</a:t>
                </a:r>
                <a:endPara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rgbClr val="00B050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5904" name="Text Box 64"/>
              <p:cNvSpPr txBox="1">
                <a:spLocks noChangeArrowheads="1"/>
              </p:cNvSpPr>
              <p:nvPr/>
            </p:nvSpPr>
            <p:spPr bwMode="auto">
              <a:xfrm>
                <a:off x="3621" y="7924"/>
                <a:ext cx="975" cy="330"/>
              </a:xfrm>
              <a:prstGeom prst="rect">
                <a:avLst/>
              </a:prstGeom>
              <a:noFill/>
              <a:ln w="9525">
                <a:noFill/>
                <a:prstDash val="dash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9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Fail</a:t>
                </a:r>
                <a:endPara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5905" name="Text Box 65"/>
              <p:cNvSpPr txBox="1">
                <a:spLocks noChangeArrowheads="1"/>
              </p:cNvSpPr>
              <p:nvPr/>
            </p:nvSpPr>
            <p:spPr bwMode="auto">
              <a:xfrm>
                <a:off x="4090" y="8722"/>
                <a:ext cx="940" cy="382"/>
              </a:xfrm>
              <a:prstGeom prst="rect">
                <a:avLst/>
              </a:prstGeom>
              <a:solidFill>
                <a:srgbClr val="CCE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Mission Abort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5906" name="Text Box 66"/>
              <p:cNvSpPr txBox="1">
                <a:spLocks noChangeArrowheads="1"/>
              </p:cNvSpPr>
              <p:nvPr/>
            </p:nvSpPr>
            <p:spPr bwMode="auto">
              <a:xfrm>
                <a:off x="5323" y="8715"/>
                <a:ext cx="1118" cy="382"/>
              </a:xfrm>
              <a:prstGeom prst="rect">
                <a:avLst/>
              </a:prstGeom>
              <a:solidFill>
                <a:srgbClr val="CCE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 algn="ctr" fontAlgn="base">
                  <a:spcBef>
                    <a:spcPct val="0"/>
                  </a:spcBef>
                  <a:spcAft>
                    <a:spcPts val="1000"/>
                  </a:spcAft>
                </a:pPr>
                <a:r>
                  <a:rPr lang="en-US" sz="1000" dirty="0">
                    <a:latin typeface="Calibri" pitchFamily="34" charset="0"/>
                    <a:cs typeface="Arial" pitchFamily="34" charset="0"/>
                  </a:rPr>
                  <a:t>Mission Complete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5907" name="Rectangle 67"/>
              <p:cNvSpPr>
                <a:spLocks noChangeArrowheads="1"/>
              </p:cNvSpPr>
              <p:nvPr/>
            </p:nvSpPr>
            <p:spPr bwMode="auto">
              <a:xfrm>
                <a:off x="5647" y="7603"/>
                <a:ext cx="491" cy="4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cxnSp>
            <p:nvCxnSpPr>
              <p:cNvPr id="35908" name="AutoShape 68"/>
              <p:cNvCxnSpPr>
                <a:cxnSpLocks noChangeShapeType="1"/>
                <a:stCxn id="35907" idx="2"/>
                <a:endCxn id="35906" idx="0"/>
              </p:cNvCxnSpPr>
              <p:nvPr/>
            </p:nvCxnSpPr>
            <p:spPr bwMode="auto">
              <a:xfrm flipH="1">
                <a:off x="5882" y="8006"/>
                <a:ext cx="11" cy="709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35909" name="Rectangle 69"/>
              <p:cNvSpPr>
                <a:spLocks noChangeArrowheads="1"/>
              </p:cNvSpPr>
              <p:nvPr/>
            </p:nvSpPr>
            <p:spPr bwMode="auto">
              <a:xfrm>
                <a:off x="4522" y="7596"/>
                <a:ext cx="491" cy="4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cxnSp>
            <p:nvCxnSpPr>
              <p:cNvPr id="35910" name="AutoShape 70"/>
              <p:cNvCxnSpPr>
                <a:cxnSpLocks noChangeShapeType="1"/>
              </p:cNvCxnSpPr>
              <p:nvPr/>
            </p:nvCxnSpPr>
            <p:spPr bwMode="auto">
              <a:xfrm>
                <a:off x="4753" y="7999"/>
                <a:ext cx="0" cy="717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 type="triangle" w="med" len="med"/>
              </a:ln>
            </p:spPr>
          </p:cxnSp>
          <p:sp>
            <p:nvSpPr>
              <p:cNvPr id="35911" name="Text Box 71"/>
              <p:cNvSpPr txBox="1">
                <a:spLocks noChangeArrowheads="1"/>
              </p:cNvSpPr>
              <p:nvPr/>
            </p:nvSpPr>
            <p:spPr bwMode="auto">
              <a:xfrm>
                <a:off x="4978" y="8373"/>
                <a:ext cx="975" cy="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900" b="1" i="0" u="none" strike="noStrike" cap="none" normalizeH="0" baseline="0" dirty="0" smtClean="0">
                    <a:ln>
                      <a:noFill/>
                    </a:ln>
                    <a:solidFill>
                      <a:srgbClr val="00B050"/>
                    </a:solidFill>
                    <a:effectLst/>
                    <a:latin typeface="Calibri" pitchFamily="34" charset="0"/>
                    <a:cs typeface="Arial" pitchFamily="34" charset="0"/>
                  </a:rPr>
                  <a:t>Succeed</a:t>
                </a:r>
                <a:endPara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rgbClr val="00B050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5912" name="Text Box 72"/>
              <p:cNvSpPr txBox="1">
                <a:spLocks noChangeArrowheads="1"/>
              </p:cNvSpPr>
              <p:nvPr/>
            </p:nvSpPr>
            <p:spPr bwMode="auto">
              <a:xfrm>
                <a:off x="4190" y="8373"/>
                <a:ext cx="631" cy="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9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Fail</a:t>
                </a:r>
                <a:endPara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5913" name="Text Box 73"/>
              <p:cNvSpPr txBox="1">
                <a:spLocks noChangeArrowheads="1"/>
              </p:cNvSpPr>
              <p:nvPr/>
            </p:nvSpPr>
            <p:spPr bwMode="auto">
              <a:xfrm>
                <a:off x="7309" y="8853"/>
                <a:ext cx="3486" cy="406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spcBef>
                    <a:spcPct val="0"/>
                  </a:spcBef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Execution Level</a:t>
                </a:r>
              </a:p>
              <a:p>
                <a:pPr marL="171450" marR="0" lvl="0" indent="-171450" algn="ctr" defTabSz="914400" rtl="0" eaLnBrk="1" fontAlgn="base" latinLnBrk="0" hangingPunct="1">
                  <a:spcBef>
                    <a:spcPct val="0"/>
                  </a:spcBef>
                  <a:buClrTx/>
                  <a:buSzTx/>
                  <a:buFont typeface="Arial" pitchFamily="34" charset="0"/>
                  <a:buChar char="•"/>
                  <a:tabLst/>
                </a:pPr>
                <a:r>
                  <a:rPr lang="en-US" sz="1100" dirty="0" smtClean="0">
                    <a:latin typeface="Calibri" pitchFamily="34" charset="0"/>
                    <a:cs typeface="Arial" pitchFamily="34" charset="0"/>
                  </a:rPr>
                  <a:t>handles real-time control and response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5914" name="Text Box 74"/>
              <p:cNvSpPr txBox="1">
                <a:spLocks noChangeArrowheads="1"/>
              </p:cNvSpPr>
              <p:nvPr/>
            </p:nvSpPr>
            <p:spPr bwMode="auto">
              <a:xfrm>
                <a:off x="7492" y="7250"/>
                <a:ext cx="1786" cy="7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Tactical-Level modules with shared vehicle </a:t>
                </a:r>
                <a:r>
                  <a:rPr lang="en-US" sz="1100" dirty="0" smtClean="0">
                    <a:latin typeface="Calibri" pitchFamily="34" charset="0"/>
                    <a:cs typeface="Arial" pitchFamily="34" charset="0"/>
                  </a:rPr>
                  <a:t>state 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  <a:tabLst/>
                </a:pPr>
                <a:r>
                  <a:rPr lang="en-US" sz="1100" dirty="0" smtClean="0">
                    <a:latin typeface="Calibri" pitchFamily="34" charset="0"/>
                    <a:cs typeface="Arial" pitchFamily="34" charset="0"/>
                  </a:rPr>
                  <a:t>and telemetry history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5915" name="Text Box 75"/>
              <p:cNvSpPr txBox="1">
                <a:spLocks noChangeArrowheads="1"/>
              </p:cNvSpPr>
              <p:nvPr/>
            </p:nvSpPr>
            <p:spPr bwMode="auto">
              <a:xfrm>
                <a:off x="9391" y="6643"/>
                <a:ext cx="1126" cy="3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  <a:tabLst/>
                </a:pPr>
                <a:r>
                  <a:rPr kumimoji="0" lang="en-US" sz="9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Vehicle</a:t>
                </a:r>
              </a:p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  <a:tabLst/>
                </a:pPr>
                <a:r>
                  <a:rPr kumimoji="0" lang="en-US" sz="9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Commands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35916" name="AutoShape 76"/>
              <p:cNvCxnSpPr>
                <a:cxnSpLocks noChangeShapeType="1"/>
                <a:stCxn id="35914" idx="0"/>
              </p:cNvCxnSpPr>
              <p:nvPr/>
            </p:nvCxnSpPr>
            <p:spPr bwMode="auto">
              <a:xfrm flipV="1">
                <a:off x="8385" y="6610"/>
                <a:ext cx="5" cy="64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35917" name="Rectangle 77"/>
              <p:cNvSpPr>
                <a:spLocks noChangeArrowheads="1"/>
              </p:cNvSpPr>
              <p:nvPr/>
            </p:nvSpPr>
            <p:spPr bwMode="auto">
              <a:xfrm>
                <a:off x="8034" y="6215"/>
                <a:ext cx="491" cy="3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82" name="Title 8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1143000"/>
          </a:xfrm>
        </p:spPr>
        <p:txBody>
          <a:bodyPr/>
          <a:lstStyle/>
          <a:p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</a:rPr>
              <a:t>Goal-based 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</a:rPr>
              <a:t>Mission 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</a:rPr>
              <a:t>Example</a:t>
            </a:r>
            <a:endParaRPr lang="en-US" sz="32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92" name="Text Box 51"/>
          <p:cNvSpPr txBox="1">
            <a:spLocks noChangeArrowheads="1"/>
          </p:cNvSpPr>
          <p:nvPr/>
        </p:nvSpPr>
        <p:spPr bwMode="auto">
          <a:xfrm>
            <a:off x="1200844" y="1295400"/>
            <a:ext cx="2837756" cy="413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Strategic Level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4" name="Text Box 75"/>
          <p:cNvSpPr txBox="1">
            <a:spLocks noChangeArrowheads="1"/>
          </p:cNvSpPr>
          <p:nvPr/>
        </p:nvSpPr>
        <p:spPr bwMode="auto">
          <a:xfrm>
            <a:off x="7995034" y="5528310"/>
            <a:ext cx="657476" cy="347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Real-time orders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5" name="Text Box 36"/>
          <p:cNvSpPr txBox="1">
            <a:spLocks noChangeArrowheads="1"/>
          </p:cNvSpPr>
          <p:nvPr/>
        </p:nvSpPr>
        <p:spPr bwMode="auto">
          <a:xfrm>
            <a:off x="6338730" y="1726890"/>
            <a:ext cx="1656304" cy="20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Tactics module sequencer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3" name="Text Box 36"/>
          <p:cNvSpPr txBox="1">
            <a:spLocks noChangeArrowheads="1"/>
          </p:cNvSpPr>
          <p:nvPr/>
        </p:nvSpPr>
        <p:spPr bwMode="auto">
          <a:xfrm>
            <a:off x="2668092" y="6459771"/>
            <a:ext cx="745385" cy="20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Surface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4" name="Text Box 36"/>
          <p:cNvSpPr txBox="1">
            <a:spLocks noChangeArrowheads="1"/>
          </p:cNvSpPr>
          <p:nvPr/>
        </p:nvSpPr>
        <p:spPr bwMode="auto">
          <a:xfrm>
            <a:off x="3657601" y="6468004"/>
            <a:ext cx="1245698" cy="20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Recovery position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4914899" y="1143000"/>
            <a:ext cx="4240701" cy="5715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dirty="0" smtClean="0"/>
              <a:t>Mission execution rule set: </a:t>
            </a:r>
            <a:br>
              <a:rPr lang="en-US" dirty="0" smtClean="0"/>
            </a:br>
            <a:r>
              <a:rPr lang="en-US" dirty="0" smtClean="0"/>
              <a:t>simply loop through phases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133600"/>
            <a:ext cx="4191000" cy="3388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 smtClean="0"/>
              <a:t>Executable mission rule set: </a:t>
            </a:r>
            <a:br>
              <a:rPr lang="en-US" dirty="0" smtClean="0"/>
            </a:br>
            <a:r>
              <a:rPr lang="en-US" dirty="0" smtClean="0"/>
              <a:t>loop through phases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8991600" cy="4572000"/>
          </a:xfrm>
        </p:spPr>
        <p:txBody>
          <a:bodyPr/>
          <a:lstStyle/>
          <a:p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(&lt;-- (</a:t>
            </a:r>
            <a:r>
              <a:rPr lang="en-US" sz="2400" b="1" dirty="0" err="1" smtClean="0">
                <a:latin typeface="Courier New" pitchFamily="49" charset="0"/>
                <a:cs typeface="Courier New" pitchFamily="49" charset="0"/>
              </a:rPr>
              <a:t>execute_mission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		(</a:t>
            </a:r>
            <a:r>
              <a:rPr lang="en-US" sz="2400" b="1" dirty="0" err="1" smtClean="0">
                <a:latin typeface="Courier New" pitchFamily="49" charset="0"/>
                <a:cs typeface="Courier New" pitchFamily="49" charset="0"/>
              </a:rPr>
              <a:t>initialize_mission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		(repeat) (</a:t>
            </a:r>
            <a:r>
              <a:rPr lang="en-US" sz="2400" b="1" dirty="0" err="1" smtClean="0">
                <a:latin typeface="Courier New" pitchFamily="49" charset="0"/>
                <a:cs typeface="Courier New" pitchFamily="49" charset="0"/>
              </a:rPr>
              <a:t>execute_current_phase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) (done) !)</a:t>
            </a:r>
          </a:p>
          <a:p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(&lt;-- (</a:t>
            </a:r>
            <a:r>
              <a:rPr lang="en-US" sz="2400" b="1" dirty="0" err="1" smtClean="0">
                <a:latin typeface="Courier New" pitchFamily="49" charset="0"/>
                <a:cs typeface="Courier New" pitchFamily="49" charset="0"/>
              </a:rPr>
              <a:t>initialize_mission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		(abolish </a:t>
            </a:r>
            <a:r>
              <a:rPr lang="en-US" sz="2400" b="1" dirty="0" err="1" smtClean="0">
                <a:latin typeface="Courier New" pitchFamily="49" charset="0"/>
                <a:cs typeface="Courier New" pitchFamily="49" charset="0"/>
              </a:rPr>
              <a:t>current_phase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 1)</a:t>
            </a:r>
          </a:p>
          <a:p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		(</a:t>
            </a:r>
            <a:r>
              <a:rPr lang="en-US" sz="2400" b="1" dirty="0" err="1" smtClean="0">
                <a:latin typeface="Courier New" pitchFamily="49" charset="0"/>
                <a:cs typeface="Courier New" pitchFamily="49" charset="0"/>
              </a:rPr>
              <a:t>asserta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 ((</a:t>
            </a:r>
            <a:r>
              <a:rPr lang="en-US" sz="2400" b="1" dirty="0" err="1" smtClean="0">
                <a:latin typeface="Courier New" pitchFamily="49" charset="0"/>
                <a:cs typeface="Courier New" pitchFamily="49" charset="0"/>
              </a:rPr>
              <a:t>current_phase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 1)))) </a:t>
            </a:r>
          </a:p>
          <a:p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(&lt;-- (</a:t>
            </a:r>
            <a:r>
              <a:rPr lang="en-US" sz="2400" b="1" dirty="0" err="1" smtClean="0">
                <a:latin typeface="Courier New" pitchFamily="49" charset="0"/>
                <a:cs typeface="Courier New" pitchFamily="49" charset="0"/>
              </a:rPr>
              <a:t>execute_current_phase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) </a:t>
            </a:r>
          </a:p>
          <a:p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		(</a:t>
            </a:r>
            <a:r>
              <a:rPr lang="en-US" sz="2400" b="1" dirty="0" err="1" smtClean="0">
                <a:latin typeface="Courier New" pitchFamily="49" charset="0"/>
                <a:cs typeface="Courier New" pitchFamily="49" charset="0"/>
              </a:rPr>
              <a:t>current_phase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 ?x) (</a:t>
            </a:r>
            <a:r>
              <a:rPr lang="en-US" sz="2400" b="1" dirty="0" err="1" smtClean="0">
                <a:latin typeface="Courier New" pitchFamily="49" charset="0"/>
                <a:cs typeface="Courier New" pitchFamily="49" charset="0"/>
              </a:rPr>
              <a:t>execute_phase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 ?x) !)</a:t>
            </a:r>
          </a:p>
          <a:p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(&lt;-- (done) (</a:t>
            </a:r>
            <a:r>
              <a:rPr lang="en-US" sz="2400" b="1" dirty="0" err="1" smtClean="0">
                <a:latin typeface="Courier New" pitchFamily="49" charset="0"/>
                <a:cs typeface="Courier New" pitchFamily="49" charset="0"/>
              </a:rPr>
              <a:t>current_phase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 '</a:t>
            </a:r>
            <a:r>
              <a:rPr lang="en-US" sz="2400" b="1" dirty="0" err="1" smtClean="0">
                <a:latin typeface="Courier New" pitchFamily="49" charset="0"/>
                <a:cs typeface="Courier New" pitchFamily="49" charset="0"/>
              </a:rPr>
              <a:t>mission_complete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)) </a:t>
            </a:r>
          </a:p>
          <a:p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(&lt;- 	(done) (</a:t>
            </a:r>
            <a:r>
              <a:rPr lang="en-US" sz="2400" b="1" dirty="0" err="1" smtClean="0">
                <a:latin typeface="Courier New" pitchFamily="49" charset="0"/>
                <a:cs typeface="Courier New" pitchFamily="49" charset="0"/>
              </a:rPr>
              <a:t>current_phase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 '</a:t>
            </a:r>
            <a:r>
              <a:rPr lang="en-US" sz="2400" b="1" dirty="0" err="1" smtClean="0">
                <a:latin typeface="Courier New" pitchFamily="49" charset="0"/>
                <a:cs typeface="Courier New" pitchFamily="49" charset="0"/>
              </a:rPr>
              <a:t>mission_abort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)) </a:t>
            </a:r>
            <a:endParaRPr lang="en-US" sz="2400" b="1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991600" cy="1371600"/>
          </a:xfrm>
        </p:spPr>
        <p:txBody>
          <a:bodyPr/>
          <a:lstStyle/>
          <a:p>
            <a:r>
              <a:rPr lang="en-US" dirty="0" smtClean="0"/>
              <a:t>Executable mission phases for this example added to Prolog rule set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-65314" y="1926771"/>
            <a:ext cx="9361714" cy="500742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86" y="2438400"/>
            <a:ext cx="9198428" cy="3993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/>
          <a:p>
            <a:r>
              <a:rPr lang="en-US" dirty="0" smtClean="0"/>
              <a:t>Adding ethical constraints </a:t>
            </a:r>
            <a:br>
              <a:rPr lang="en-US" dirty="0" smtClean="0"/>
            </a:br>
            <a:r>
              <a:rPr lang="en-US" dirty="0" smtClean="0"/>
              <a:t>to mission requirements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3276600"/>
            <a:ext cx="8686800" cy="2438400"/>
          </a:xfrm>
        </p:spPr>
        <p:txBody>
          <a:bodyPr/>
          <a:lstStyle/>
          <a:p>
            <a:r>
              <a:rPr lang="en-US" dirty="0" smtClean="0"/>
              <a:t>Following the leader:</a:t>
            </a:r>
          </a:p>
          <a:p>
            <a:r>
              <a:rPr lang="en-US" dirty="0" smtClean="0"/>
              <a:t>how do human teams accomplish tasks ethically?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 same rules need to apply to unmanned systems.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9845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Example ethical constraints, civil</a:t>
            </a:r>
            <a:endParaRPr lang="en-US" sz="3600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762000" y="1981200"/>
            <a:ext cx="7772400" cy="4724400"/>
          </a:xfrm>
        </p:spPr>
        <p:txBody>
          <a:bodyPr/>
          <a:lstStyle/>
          <a:p>
            <a:r>
              <a:rPr lang="en-US" dirty="0"/>
              <a:t>Safe navigation, follow pertinent rules of road</a:t>
            </a:r>
          </a:p>
          <a:p>
            <a:r>
              <a:rPr lang="en-US" dirty="0" smtClean="0"/>
              <a:t>Satisfactory </a:t>
            </a:r>
            <a:r>
              <a:rPr lang="en-US" dirty="0"/>
              <a:t>navigational accuracy (GPS etc</a:t>
            </a:r>
            <a:r>
              <a:rPr lang="en-US" dirty="0" smtClean="0"/>
              <a:t>.)</a:t>
            </a:r>
          </a:p>
          <a:p>
            <a:r>
              <a:rPr lang="en-US" dirty="0" smtClean="0"/>
              <a:t>Have received timely clearance to enter a specific geographic area for given time period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dirty="0" smtClean="0"/>
              <a:t>Also vertical clearance for underwater depth zone or airborne altitude zone</a:t>
            </a:r>
          </a:p>
          <a:p>
            <a:pPr marL="0" indent="0"/>
            <a:r>
              <a:rPr lang="en-US" dirty="0" smtClean="0"/>
              <a:t>Sufficient </a:t>
            </a:r>
            <a:r>
              <a:rPr lang="en-US" dirty="0"/>
              <a:t>vehicle health, </a:t>
            </a:r>
            <a:r>
              <a:rPr lang="en-US" dirty="0" smtClean="0"/>
              <a:t>power</a:t>
            </a:r>
            <a:r>
              <a:rPr lang="en-US" dirty="0"/>
              <a:t>, </a:t>
            </a:r>
            <a:r>
              <a:rPr lang="en-US" dirty="0" smtClean="0"/>
              <a:t>safety status</a:t>
            </a:r>
            <a:endParaRPr lang="en-US" dirty="0"/>
          </a:p>
          <a:p>
            <a:pPr marL="0" indent="0"/>
            <a:r>
              <a:rPr lang="en-US" dirty="0" smtClean="0"/>
              <a:t>Meet communication requirements for tasking</a:t>
            </a:r>
            <a:endParaRPr lang="en-US" dirty="0"/>
          </a:p>
          <a:p>
            <a:pPr marL="857250" lvl="1" indent="-457200">
              <a:buFont typeface="Arial" pitchFamily="34" charset="0"/>
              <a:buChar char="•"/>
            </a:pPr>
            <a:r>
              <a:rPr lang="en-US" dirty="0"/>
              <a:t>Identity beacon, transponder, AIS tracking, </a:t>
            </a:r>
            <a:r>
              <a:rPr lang="en-US" dirty="0" smtClean="0"/>
              <a:t>etc.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dirty="0" smtClean="0"/>
              <a:t>Recording</a:t>
            </a:r>
            <a:r>
              <a:rPr lang="en-US" dirty="0"/>
              <a:t> </a:t>
            </a:r>
            <a:r>
              <a:rPr lang="en-US" dirty="0" smtClean="0"/>
              <a:t>and reporting on situational data, etc.</a:t>
            </a:r>
          </a:p>
          <a:p>
            <a:pPr marL="0" indent="0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99659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Example ethical constraints, </a:t>
            </a:r>
            <a:r>
              <a:rPr lang="en-US" sz="3600" dirty="0" smtClean="0"/>
              <a:t>military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8229600" cy="4114800"/>
          </a:xfrm>
        </p:spPr>
        <p:txBody>
          <a:bodyPr/>
          <a:lstStyle/>
          <a:p>
            <a:r>
              <a:rPr lang="en-US" dirty="0" smtClean="0"/>
              <a:t>Meet all relevant, international civil requirements</a:t>
            </a:r>
          </a:p>
          <a:p>
            <a:r>
              <a:rPr lang="en-US" dirty="0"/>
              <a:t>Identification friend foe (IFF</a:t>
            </a:r>
            <a:r>
              <a:rPr lang="en-US" dirty="0" smtClean="0"/>
              <a:t>), blue-force tracking</a:t>
            </a:r>
            <a:endParaRPr lang="en-US" dirty="0"/>
          </a:p>
          <a:p>
            <a:pPr marL="857250" lvl="1" indent="-457200">
              <a:buFont typeface="Arial" pitchFamily="34" charset="0"/>
              <a:buChar char="•"/>
            </a:pPr>
            <a:r>
              <a:rPr lang="en-US" dirty="0" smtClean="0"/>
              <a:t>friendly/hostile/neutral/unknown </a:t>
            </a:r>
          </a:p>
          <a:p>
            <a:r>
              <a:rPr lang="en-US" dirty="0" smtClean="0"/>
              <a:t>Prior determination of hostile intent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dirty="0" smtClean="0"/>
              <a:t>Robot option to warn without fear of self protection</a:t>
            </a:r>
          </a:p>
          <a:p>
            <a:pPr marL="0" indent="0"/>
            <a:r>
              <a:rPr lang="en-US" dirty="0" smtClean="0"/>
              <a:t>ROE use of deadly force, weapons </a:t>
            </a:r>
            <a:r>
              <a:rPr lang="en-US" dirty="0" err="1" smtClean="0"/>
              <a:t>releasability</a:t>
            </a:r>
            <a:endParaRPr lang="en-US" dirty="0" smtClean="0"/>
          </a:p>
          <a:p>
            <a:pPr marL="857250" lvl="1" indent="-457200">
              <a:buFont typeface="Arial" pitchFamily="34" charset="0"/>
              <a:buChar char="•"/>
            </a:pPr>
            <a:r>
              <a:rPr lang="en-US" dirty="0" smtClean="0">
                <a:hlinkClick r:id="rId2"/>
              </a:rPr>
              <a:t>Brevity codes</a:t>
            </a:r>
            <a:r>
              <a:rPr lang="en-US" dirty="0" smtClean="0"/>
              <a:t>:  weapons safe, hold</a:t>
            </a:r>
            <a:r>
              <a:rPr lang="en-US" dirty="0"/>
              <a:t>, </a:t>
            </a:r>
            <a:r>
              <a:rPr lang="en-US" dirty="0" smtClean="0"/>
              <a:t>tight</a:t>
            </a:r>
            <a:r>
              <a:rPr lang="en-US" dirty="0"/>
              <a:t>, </a:t>
            </a:r>
            <a:r>
              <a:rPr lang="en-US" dirty="0" smtClean="0"/>
              <a:t>free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dirty="0" smtClean="0"/>
              <a:t>Confirmation and permission requirements</a:t>
            </a:r>
          </a:p>
          <a:p>
            <a:pPr marL="0" indent="0"/>
            <a:r>
              <a:rPr lang="en-US" dirty="0" smtClean="0"/>
              <a:t>   After-action reporting, damage assessment</a:t>
            </a:r>
          </a:p>
          <a:p>
            <a:endParaRPr lang="en-US" dirty="0"/>
          </a:p>
        </p:txBody>
      </p:sp>
      <p:sp>
        <p:nvSpPr>
          <p:cNvPr id="4" name="Content Placeholder 12"/>
          <p:cNvSpPr txBox="1">
            <a:spLocks/>
          </p:cNvSpPr>
          <p:nvPr/>
        </p:nvSpPr>
        <p:spPr bwMode="auto">
          <a:xfrm>
            <a:off x="5715000" y="6324600"/>
            <a:ext cx="3124200" cy="457200"/>
          </a:xfrm>
          <a:prstGeom prst="rect">
            <a:avLst/>
          </a:prstGeom>
          <a:noFill/>
          <a:ln w="19050">
            <a:solidFill>
              <a:srgbClr val="FFC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5A"/>
              </a:buClr>
              <a:buFont typeface="Times"/>
              <a:buChar char="•"/>
              <a:defRPr sz="2400">
                <a:solidFill>
                  <a:srgbClr val="CCCCCC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5A"/>
              </a:buClr>
              <a:buFont typeface="Times"/>
              <a:buChar char="•"/>
              <a:defRPr sz="2000">
                <a:solidFill>
                  <a:srgbClr val="CCCCCC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5A"/>
              </a:buClr>
              <a:buFont typeface="Times"/>
              <a:buChar char="•"/>
              <a:defRPr sz="1800">
                <a:solidFill>
                  <a:srgbClr val="CCCCCC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5A"/>
              </a:buClr>
              <a:buFont typeface="Times"/>
              <a:buChar char="•"/>
              <a:defRPr sz="1800">
                <a:solidFill>
                  <a:srgbClr val="CCCCCC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5A"/>
              </a:buClr>
              <a:buFont typeface="Times"/>
              <a:buChar char="•"/>
              <a:defRPr sz="1800">
                <a:solidFill>
                  <a:srgbClr val="CCCCCC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5A"/>
              </a:buClr>
              <a:buFont typeface="Times"/>
              <a:buChar char="•"/>
              <a:defRPr sz="1800">
                <a:solidFill>
                  <a:srgbClr val="CCCCCC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5A"/>
              </a:buClr>
              <a:buFont typeface="Times"/>
              <a:buChar char="•"/>
              <a:defRPr sz="1800">
                <a:solidFill>
                  <a:srgbClr val="CCCCCC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5A"/>
              </a:buClr>
              <a:buFont typeface="Times"/>
              <a:buChar char="•"/>
              <a:defRPr sz="1800">
                <a:solidFill>
                  <a:srgbClr val="CCCCCC"/>
                </a:solidFill>
                <a:latin typeface="+mn-lt"/>
                <a:ea typeface="+mn-ea"/>
              </a:defRPr>
            </a:lvl9pPr>
          </a:lstStyle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Et cetera, et cetera…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926581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insight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8001000" cy="4114800"/>
          </a:xfrm>
        </p:spPr>
        <p:txBody>
          <a:bodyPr/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Ethical behaviors don’t define the mission plan.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rather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/>
              <a:t>Ethical constraints </a:t>
            </a:r>
            <a:r>
              <a:rPr lang="en-US" dirty="0" smtClean="0"/>
              <a:t>inform the mission plan.</a:t>
            </a:r>
            <a:endParaRPr lang="en-US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1082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Rectangle 37"/>
          <p:cNvSpPr>
            <a:spLocks noChangeArrowheads="1"/>
          </p:cNvSpPr>
          <p:nvPr/>
        </p:nvSpPr>
        <p:spPr bwMode="auto">
          <a:xfrm>
            <a:off x="6127070" y="1981200"/>
            <a:ext cx="2788816" cy="1370896"/>
          </a:xfrm>
          <a:prstGeom prst="rect">
            <a:avLst/>
          </a:prstGeom>
          <a:solidFill>
            <a:srgbClr val="EBF7FF"/>
          </a:solidFill>
          <a:ln w="9525">
            <a:solidFill>
              <a:srgbClr val="000000"/>
            </a:solidFill>
            <a:prstDash val="lgDashDot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8" name="Rectangle 37"/>
          <p:cNvSpPr>
            <a:spLocks noChangeArrowheads="1"/>
          </p:cNvSpPr>
          <p:nvPr/>
        </p:nvSpPr>
        <p:spPr bwMode="auto">
          <a:xfrm>
            <a:off x="5974670" y="2133600"/>
            <a:ext cx="2941216" cy="1370896"/>
          </a:xfrm>
          <a:prstGeom prst="rect">
            <a:avLst/>
          </a:prstGeom>
          <a:solidFill>
            <a:srgbClr val="EBF7FF"/>
          </a:solidFill>
          <a:ln w="9525">
            <a:solidFill>
              <a:srgbClr val="000000"/>
            </a:solidFill>
            <a:prstDash val="lgDashDot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9" name="Rectangle 37"/>
          <p:cNvSpPr>
            <a:spLocks noChangeArrowheads="1"/>
          </p:cNvSpPr>
          <p:nvPr/>
        </p:nvSpPr>
        <p:spPr bwMode="auto">
          <a:xfrm>
            <a:off x="5822270" y="2286704"/>
            <a:ext cx="3016930" cy="1370896"/>
          </a:xfrm>
          <a:prstGeom prst="rect">
            <a:avLst/>
          </a:prstGeom>
          <a:solidFill>
            <a:srgbClr val="EBF7FF"/>
          </a:solidFill>
          <a:ln w="9525">
            <a:solidFill>
              <a:srgbClr val="000000"/>
            </a:solidFill>
            <a:prstDash val="lgDashDot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00" name="Group 3"/>
          <p:cNvGrpSpPr>
            <a:grpSpLocks noChangeAspect="1"/>
          </p:cNvGrpSpPr>
          <p:nvPr/>
        </p:nvGrpSpPr>
        <p:grpSpPr bwMode="auto">
          <a:xfrm>
            <a:off x="-1295400" y="0"/>
            <a:ext cx="10211286" cy="6509257"/>
            <a:chOff x="915" y="8051"/>
            <a:chExt cx="16112" cy="9547"/>
          </a:xfrm>
        </p:grpSpPr>
        <p:sp>
          <p:nvSpPr>
            <p:cNvPr id="101" name="AutoShape 4"/>
            <p:cNvSpPr>
              <a:spLocks noChangeAspect="1" noChangeArrowheads="1"/>
            </p:cNvSpPr>
            <p:nvPr/>
          </p:nvSpPr>
          <p:spPr bwMode="auto">
            <a:xfrm>
              <a:off x="915" y="8051"/>
              <a:ext cx="15045" cy="7477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02" name="Group 5"/>
            <p:cNvGrpSpPr>
              <a:grpSpLocks/>
            </p:cNvGrpSpPr>
            <p:nvPr/>
          </p:nvGrpSpPr>
          <p:grpSpPr bwMode="auto">
            <a:xfrm>
              <a:off x="3342" y="9952"/>
              <a:ext cx="13685" cy="7646"/>
              <a:chOff x="1626" y="4137"/>
              <a:chExt cx="9169" cy="5122"/>
            </a:xfrm>
          </p:grpSpPr>
          <p:sp>
            <p:nvSpPr>
              <p:cNvPr id="104" name="Rectangle 6"/>
              <p:cNvSpPr>
                <a:spLocks noChangeArrowheads="1"/>
              </p:cNvSpPr>
              <p:nvPr/>
            </p:nvSpPr>
            <p:spPr bwMode="auto">
              <a:xfrm>
                <a:off x="1626" y="4444"/>
                <a:ext cx="4927" cy="4783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" name="Text Box 7"/>
              <p:cNvSpPr txBox="1">
                <a:spLocks noChangeArrowheads="1"/>
              </p:cNvSpPr>
              <p:nvPr/>
            </p:nvSpPr>
            <p:spPr bwMode="auto">
              <a:xfrm>
                <a:off x="3140" y="4784"/>
                <a:ext cx="1789" cy="382"/>
              </a:xfrm>
              <a:prstGeom prst="rect">
                <a:avLst/>
              </a:prstGeom>
              <a:solidFill>
                <a:srgbClr val="CCE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Phase 1:</a:t>
                </a:r>
                <a:r>
                  <a:rPr kumimoji="0" lang="en-US" sz="1000" b="0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  </a:t>
                </a: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Search Area A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7" name="Text Box 8"/>
              <p:cNvSpPr txBox="1">
                <a:spLocks noChangeArrowheads="1"/>
              </p:cNvSpPr>
              <p:nvPr/>
            </p:nvSpPr>
            <p:spPr bwMode="auto">
              <a:xfrm>
                <a:off x="4433" y="5986"/>
                <a:ext cx="2000" cy="632"/>
              </a:xfrm>
              <a:prstGeom prst="rect">
                <a:avLst/>
              </a:prstGeom>
              <a:solidFill>
                <a:srgbClr val="CCE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Phase 2: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Sample Environment in Area A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8" name="Text Box 9"/>
              <p:cNvSpPr txBox="1">
                <a:spLocks noChangeArrowheads="1"/>
              </p:cNvSpPr>
              <p:nvPr/>
            </p:nvSpPr>
            <p:spPr bwMode="auto">
              <a:xfrm>
                <a:off x="1761" y="6124"/>
                <a:ext cx="2000" cy="368"/>
              </a:xfrm>
              <a:prstGeom prst="rect">
                <a:avLst/>
              </a:prstGeom>
              <a:solidFill>
                <a:srgbClr val="CCE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Phase 3:  Search Area B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9" name="Text Box 10"/>
              <p:cNvSpPr txBox="1">
                <a:spLocks noChangeArrowheads="1"/>
              </p:cNvSpPr>
              <p:nvPr/>
            </p:nvSpPr>
            <p:spPr bwMode="auto">
              <a:xfrm>
                <a:off x="1761" y="7513"/>
                <a:ext cx="2000" cy="632"/>
              </a:xfrm>
              <a:prstGeom prst="rect">
                <a:avLst/>
              </a:prstGeom>
              <a:solidFill>
                <a:srgbClr val="CCE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Phase 4:</a:t>
                </a:r>
                <a:r>
                  <a:rPr kumimoji="0" lang="en-US" sz="1000" b="0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  </a:t>
                </a: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Rendezvous with 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UUV-2 in Area C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110" name="AutoShape 11"/>
              <p:cNvCxnSpPr>
                <a:cxnSpLocks noChangeShapeType="1"/>
                <a:stCxn id="106" idx="2"/>
                <a:endCxn id="107" idx="0"/>
              </p:cNvCxnSpPr>
              <p:nvPr/>
            </p:nvCxnSpPr>
            <p:spPr bwMode="auto">
              <a:xfrm>
                <a:off x="4035" y="5166"/>
                <a:ext cx="1398" cy="82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11" name="AutoShape 12"/>
              <p:cNvCxnSpPr>
                <a:cxnSpLocks noChangeShapeType="1"/>
                <a:stCxn id="106" idx="2"/>
                <a:endCxn id="108" idx="0"/>
              </p:cNvCxnSpPr>
              <p:nvPr/>
            </p:nvCxnSpPr>
            <p:spPr bwMode="auto">
              <a:xfrm flipH="1">
                <a:off x="2761" y="5166"/>
                <a:ext cx="1274" cy="958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 type="triangle" w="med" len="med"/>
              </a:ln>
            </p:spPr>
          </p:cxnSp>
          <p:sp>
            <p:nvSpPr>
              <p:cNvPr id="112" name="Rectangle 13"/>
              <p:cNvSpPr>
                <a:spLocks noChangeArrowheads="1"/>
              </p:cNvSpPr>
              <p:nvPr/>
            </p:nvSpPr>
            <p:spPr bwMode="auto">
              <a:xfrm>
                <a:off x="4433" y="5986"/>
                <a:ext cx="491" cy="6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" name="Rectangle 14"/>
              <p:cNvSpPr>
                <a:spLocks noChangeArrowheads="1"/>
              </p:cNvSpPr>
              <p:nvPr/>
            </p:nvSpPr>
            <p:spPr bwMode="auto">
              <a:xfrm>
                <a:off x="3256" y="5849"/>
                <a:ext cx="491" cy="6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cxnSp>
            <p:nvCxnSpPr>
              <p:cNvPr id="116" name="AutoShape 15"/>
              <p:cNvCxnSpPr>
                <a:cxnSpLocks noChangeShapeType="1"/>
                <a:stCxn id="112" idx="2"/>
                <a:endCxn id="115" idx="2"/>
              </p:cNvCxnSpPr>
              <p:nvPr/>
            </p:nvCxnSpPr>
            <p:spPr bwMode="auto">
              <a:xfrm rot="16200000" flipV="1">
                <a:off x="4022" y="5961"/>
                <a:ext cx="137" cy="1177"/>
              </a:xfrm>
              <a:prstGeom prst="curvedConnector3">
                <a:avLst>
                  <a:gd name="adj1" fmla="val -262773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117" name="Rectangle 16"/>
              <p:cNvSpPr>
                <a:spLocks noChangeArrowheads="1"/>
              </p:cNvSpPr>
              <p:nvPr/>
            </p:nvSpPr>
            <p:spPr bwMode="auto">
              <a:xfrm>
                <a:off x="3002" y="7493"/>
                <a:ext cx="491" cy="6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" name="Rectangle 17"/>
              <p:cNvSpPr>
                <a:spLocks noChangeArrowheads="1"/>
              </p:cNvSpPr>
              <p:nvPr/>
            </p:nvSpPr>
            <p:spPr bwMode="auto">
              <a:xfrm>
                <a:off x="3015" y="6089"/>
                <a:ext cx="491" cy="4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cxnSp>
            <p:nvCxnSpPr>
              <p:cNvPr id="119" name="AutoShape 18"/>
              <p:cNvCxnSpPr>
                <a:cxnSpLocks noChangeShapeType="1"/>
                <a:stCxn id="118" idx="2"/>
                <a:endCxn id="117" idx="0"/>
              </p:cNvCxnSpPr>
              <p:nvPr/>
            </p:nvCxnSpPr>
            <p:spPr bwMode="auto">
              <a:xfrm flipH="1">
                <a:off x="3248" y="6492"/>
                <a:ext cx="13" cy="100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120" name="Rectangle 19"/>
              <p:cNvSpPr>
                <a:spLocks noChangeArrowheads="1"/>
              </p:cNvSpPr>
              <p:nvPr/>
            </p:nvSpPr>
            <p:spPr bwMode="auto">
              <a:xfrm>
                <a:off x="2046" y="7486"/>
                <a:ext cx="491" cy="6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" name="Rectangle 20"/>
              <p:cNvSpPr>
                <a:spLocks noChangeArrowheads="1"/>
              </p:cNvSpPr>
              <p:nvPr/>
            </p:nvSpPr>
            <p:spPr bwMode="auto">
              <a:xfrm>
                <a:off x="2059" y="6082"/>
                <a:ext cx="491" cy="4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cxnSp>
            <p:nvCxnSpPr>
              <p:cNvPr id="122" name="AutoShape 21"/>
              <p:cNvCxnSpPr>
                <a:cxnSpLocks noChangeShapeType="1"/>
                <a:stCxn id="121" idx="2"/>
                <a:endCxn id="120" idx="0"/>
              </p:cNvCxnSpPr>
              <p:nvPr/>
            </p:nvCxnSpPr>
            <p:spPr bwMode="auto">
              <a:xfrm flipH="1">
                <a:off x="2292" y="6485"/>
                <a:ext cx="13" cy="100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 type="triangle" w="med" len="med"/>
              </a:ln>
            </p:spPr>
          </p:cxnSp>
          <p:sp>
            <p:nvSpPr>
              <p:cNvPr id="123" name="Rectangle 22"/>
              <p:cNvSpPr>
                <a:spLocks noChangeArrowheads="1"/>
              </p:cNvSpPr>
              <p:nvPr/>
            </p:nvSpPr>
            <p:spPr bwMode="auto">
              <a:xfrm>
                <a:off x="4537" y="7609"/>
                <a:ext cx="190" cy="1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" name="Rectangle 23"/>
              <p:cNvSpPr>
                <a:spLocks noChangeArrowheads="1"/>
              </p:cNvSpPr>
              <p:nvPr/>
            </p:nvSpPr>
            <p:spPr bwMode="auto">
              <a:xfrm>
                <a:off x="3581" y="7609"/>
                <a:ext cx="190" cy="1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cxnSp>
            <p:nvCxnSpPr>
              <p:cNvPr id="125" name="AutoShape 24"/>
              <p:cNvCxnSpPr>
                <a:cxnSpLocks noChangeShapeType="1"/>
                <a:stCxn id="124" idx="3"/>
                <a:endCxn id="123" idx="1"/>
              </p:cNvCxnSpPr>
              <p:nvPr/>
            </p:nvCxnSpPr>
            <p:spPr bwMode="auto">
              <a:xfrm>
                <a:off x="3771" y="7709"/>
                <a:ext cx="766" cy="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126" name="Rectangle 25"/>
              <p:cNvSpPr>
                <a:spLocks noChangeArrowheads="1"/>
              </p:cNvSpPr>
              <p:nvPr/>
            </p:nvSpPr>
            <p:spPr bwMode="auto">
              <a:xfrm>
                <a:off x="4537" y="7825"/>
                <a:ext cx="190" cy="1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" name="Rectangle 26"/>
              <p:cNvSpPr>
                <a:spLocks noChangeArrowheads="1"/>
              </p:cNvSpPr>
              <p:nvPr/>
            </p:nvSpPr>
            <p:spPr bwMode="auto">
              <a:xfrm>
                <a:off x="3581" y="7825"/>
                <a:ext cx="190" cy="1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cxnSp>
            <p:nvCxnSpPr>
              <p:cNvPr id="128" name="AutoShape 27"/>
              <p:cNvCxnSpPr>
                <a:cxnSpLocks noChangeShapeType="1"/>
                <a:stCxn id="127" idx="3"/>
                <a:endCxn id="126" idx="1"/>
              </p:cNvCxnSpPr>
              <p:nvPr/>
            </p:nvCxnSpPr>
            <p:spPr bwMode="auto">
              <a:xfrm>
                <a:off x="3771" y="7925"/>
                <a:ext cx="766" cy="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 type="triangle" w="med" len="med"/>
              </a:ln>
            </p:spPr>
          </p:cxnSp>
          <p:sp>
            <p:nvSpPr>
              <p:cNvPr id="129" name="Text Box 28"/>
              <p:cNvSpPr txBox="1">
                <a:spLocks noChangeArrowheads="1"/>
              </p:cNvSpPr>
              <p:nvPr/>
            </p:nvSpPr>
            <p:spPr bwMode="auto">
              <a:xfrm>
                <a:off x="4719" y="5364"/>
                <a:ext cx="975" cy="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900" b="1" i="0" u="none" strike="noStrike" cap="none" normalizeH="0" baseline="0" dirty="0" smtClean="0">
                    <a:ln>
                      <a:noFill/>
                    </a:ln>
                    <a:solidFill>
                      <a:srgbClr val="339966"/>
                    </a:solidFill>
                    <a:effectLst/>
                    <a:latin typeface="Calibri" pitchFamily="34" charset="0"/>
                    <a:cs typeface="Arial" pitchFamily="34" charset="0"/>
                  </a:rPr>
                  <a:t>Succeed</a:t>
                </a:r>
                <a:endPara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rgbClr val="339966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0" name="Text Box 29"/>
              <p:cNvSpPr txBox="1">
                <a:spLocks noChangeArrowheads="1"/>
              </p:cNvSpPr>
              <p:nvPr/>
            </p:nvSpPr>
            <p:spPr bwMode="auto">
              <a:xfrm>
                <a:off x="2829" y="5364"/>
                <a:ext cx="636" cy="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9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Fail</a:t>
                </a:r>
                <a:endPara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1" name="Rectangle 30"/>
              <p:cNvSpPr>
                <a:spLocks noChangeArrowheads="1"/>
              </p:cNvSpPr>
              <p:nvPr/>
            </p:nvSpPr>
            <p:spPr bwMode="auto">
              <a:xfrm>
                <a:off x="5266" y="6419"/>
                <a:ext cx="190" cy="1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cxnSp>
            <p:nvCxnSpPr>
              <p:cNvPr id="132" name="AutoShape 31"/>
              <p:cNvCxnSpPr>
                <a:cxnSpLocks noChangeShapeType="1"/>
                <a:stCxn id="107" idx="2"/>
                <a:endCxn id="163" idx="0"/>
              </p:cNvCxnSpPr>
              <p:nvPr/>
            </p:nvCxnSpPr>
            <p:spPr bwMode="auto">
              <a:xfrm flipH="1">
                <a:off x="5432" y="6618"/>
                <a:ext cx="1" cy="100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 type="triangle" w="med" len="med"/>
              </a:ln>
            </p:spPr>
          </p:cxnSp>
          <p:sp>
            <p:nvSpPr>
              <p:cNvPr id="133" name="Text Box 32"/>
              <p:cNvSpPr txBox="1">
                <a:spLocks noChangeArrowheads="1"/>
              </p:cNvSpPr>
              <p:nvPr/>
            </p:nvSpPr>
            <p:spPr bwMode="auto">
              <a:xfrm>
                <a:off x="5382" y="6951"/>
                <a:ext cx="660" cy="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9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Fail</a:t>
                </a:r>
                <a:endPara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4" name="Text Box 33"/>
              <p:cNvSpPr txBox="1">
                <a:spLocks noChangeArrowheads="1"/>
              </p:cNvSpPr>
              <p:nvPr/>
            </p:nvSpPr>
            <p:spPr bwMode="auto">
              <a:xfrm>
                <a:off x="1692" y="6951"/>
                <a:ext cx="631" cy="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9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Fail</a:t>
                </a:r>
                <a:endPara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5" name="Text Box 34"/>
              <p:cNvSpPr txBox="1">
                <a:spLocks noChangeArrowheads="1"/>
              </p:cNvSpPr>
              <p:nvPr/>
            </p:nvSpPr>
            <p:spPr bwMode="auto">
              <a:xfrm>
                <a:off x="2336" y="6951"/>
                <a:ext cx="975" cy="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900" b="1" i="0" u="none" strike="noStrike" cap="none" normalizeH="0" baseline="0" dirty="0" smtClean="0">
                    <a:ln>
                      <a:noFill/>
                    </a:ln>
                    <a:solidFill>
                      <a:srgbClr val="00B050"/>
                    </a:solidFill>
                    <a:effectLst/>
                    <a:latin typeface="Calibri" pitchFamily="34" charset="0"/>
                    <a:cs typeface="Arial" pitchFamily="34" charset="0"/>
                  </a:rPr>
                  <a:t>Succeed</a:t>
                </a:r>
                <a:endPara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rgbClr val="00B050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6" name="Text Box 35"/>
              <p:cNvSpPr txBox="1">
                <a:spLocks noChangeArrowheads="1"/>
              </p:cNvSpPr>
              <p:nvPr/>
            </p:nvSpPr>
            <p:spPr bwMode="auto">
              <a:xfrm>
                <a:off x="3722" y="6955"/>
                <a:ext cx="789" cy="2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 algn="ctr" fontAlgn="base">
                  <a:spcBef>
                    <a:spcPct val="0"/>
                  </a:spcBef>
                  <a:spcAft>
                    <a:spcPts val="1000"/>
                  </a:spcAft>
                </a:pPr>
                <a:r>
                  <a:rPr lang="en-US" sz="900" b="1" dirty="0">
                    <a:solidFill>
                      <a:srgbClr val="00B050"/>
                    </a:solidFill>
                    <a:latin typeface="Calibri" pitchFamily="34" charset="0"/>
                    <a:cs typeface="Arial" pitchFamily="34" charset="0"/>
                  </a:rPr>
                  <a:t>Succeed</a:t>
                </a:r>
                <a:endPara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rgbClr val="339966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7" name="Text Box 36"/>
              <p:cNvSpPr txBox="1">
                <a:spLocks noChangeArrowheads="1"/>
              </p:cNvSpPr>
              <p:nvPr/>
            </p:nvSpPr>
            <p:spPr bwMode="auto">
              <a:xfrm>
                <a:off x="3156" y="4511"/>
                <a:ext cx="1751" cy="2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MEA Start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8" name="Rectangle 37"/>
              <p:cNvSpPr>
                <a:spLocks noChangeArrowheads="1"/>
              </p:cNvSpPr>
              <p:nvPr/>
            </p:nvSpPr>
            <p:spPr bwMode="auto">
              <a:xfrm>
                <a:off x="7444" y="5259"/>
                <a:ext cx="3147" cy="1347"/>
              </a:xfrm>
              <a:prstGeom prst="rect">
                <a:avLst/>
              </a:prstGeom>
              <a:solidFill>
                <a:srgbClr val="CCE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" name="Text Box 38"/>
              <p:cNvSpPr txBox="1">
                <a:spLocks noChangeArrowheads="1"/>
              </p:cNvSpPr>
              <p:nvPr/>
            </p:nvSpPr>
            <p:spPr bwMode="auto">
              <a:xfrm>
                <a:off x="7526" y="5259"/>
                <a:ext cx="3018" cy="3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Sample Environment   Phase Controller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0" name="Text Box 39"/>
              <p:cNvSpPr txBox="1">
                <a:spLocks noChangeArrowheads="1"/>
              </p:cNvSpPr>
              <p:nvPr/>
            </p:nvSpPr>
            <p:spPr bwMode="auto">
              <a:xfrm>
                <a:off x="7454" y="5600"/>
                <a:ext cx="1986" cy="3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Area Definition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1" name="Text Box 40"/>
              <p:cNvSpPr txBox="1">
                <a:spLocks noChangeArrowheads="1"/>
              </p:cNvSpPr>
              <p:nvPr/>
            </p:nvSpPr>
            <p:spPr bwMode="auto">
              <a:xfrm>
                <a:off x="7454" y="5880"/>
                <a:ext cx="2399" cy="3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Sampling Requirements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2" name="Text Box 41"/>
              <p:cNvSpPr txBox="1">
                <a:spLocks noChangeArrowheads="1"/>
              </p:cNvSpPr>
              <p:nvPr/>
            </p:nvSpPr>
            <p:spPr bwMode="auto">
              <a:xfrm>
                <a:off x="7454" y="6160"/>
                <a:ext cx="3017" cy="3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1" i="0" u="none" strike="noStrike" cap="none" normalizeH="0" baseline="0" dirty="0" smtClean="0">
                    <a:ln>
                      <a:noFill/>
                    </a:ln>
                    <a:solidFill>
                      <a:srgbClr val="FF6600"/>
                    </a:solidFill>
                    <a:effectLst/>
                    <a:latin typeface="Calibri" pitchFamily="34" charset="0"/>
                    <a:cs typeface="Arial" pitchFamily="34" charset="0"/>
                  </a:rPr>
                  <a:t>Operational and Ethical Constraints Checking</a:t>
                </a:r>
                <a:endPara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rgbClr val="FF6600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3" name="Rectangle 42"/>
              <p:cNvSpPr>
                <a:spLocks noChangeArrowheads="1"/>
              </p:cNvSpPr>
              <p:nvPr/>
            </p:nvSpPr>
            <p:spPr bwMode="auto">
              <a:xfrm>
                <a:off x="5937" y="5980"/>
                <a:ext cx="491" cy="3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" name="Rectangle 43"/>
              <p:cNvSpPr>
                <a:spLocks noChangeArrowheads="1"/>
              </p:cNvSpPr>
              <p:nvPr/>
            </p:nvSpPr>
            <p:spPr bwMode="auto">
              <a:xfrm>
                <a:off x="5937" y="6228"/>
                <a:ext cx="491" cy="3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" name="Rectangle 44"/>
              <p:cNvSpPr>
                <a:spLocks noChangeArrowheads="1"/>
              </p:cNvSpPr>
              <p:nvPr/>
            </p:nvSpPr>
            <p:spPr bwMode="auto">
              <a:xfrm>
                <a:off x="7444" y="5974"/>
                <a:ext cx="491" cy="3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" name="Rectangle 45"/>
              <p:cNvSpPr>
                <a:spLocks noChangeArrowheads="1"/>
              </p:cNvSpPr>
              <p:nvPr/>
            </p:nvSpPr>
            <p:spPr bwMode="auto">
              <a:xfrm>
                <a:off x="7436" y="6222"/>
                <a:ext cx="491" cy="3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cxnSp>
            <p:nvCxnSpPr>
              <p:cNvPr id="147" name="AutoShape 46"/>
              <p:cNvCxnSpPr>
                <a:cxnSpLocks noChangeShapeType="1"/>
              </p:cNvCxnSpPr>
              <p:nvPr/>
            </p:nvCxnSpPr>
            <p:spPr bwMode="auto">
              <a:xfrm flipV="1">
                <a:off x="6553" y="6165"/>
                <a:ext cx="778" cy="6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48" name="AutoShape 47"/>
              <p:cNvCxnSpPr>
                <a:cxnSpLocks noChangeShapeType="1"/>
              </p:cNvCxnSpPr>
              <p:nvPr/>
            </p:nvCxnSpPr>
            <p:spPr bwMode="auto">
              <a:xfrm flipH="1">
                <a:off x="6553" y="6413"/>
                <a:ext cx="764" cy="3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149" name="Text Box 48"/>
              <p:cNvSpPr txBox="1">
                <a:spLocks noChangeArrowheads="1"/>
              </p:cNvSpPr>
              <p:nvPr/>
            </p:nvSpPr>
            <p:spPr bwMode="auto">
              <a:xfrm>
                <a:off x="6434" y="5933"/>
                <a:ext cx="975" cy="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9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Queries</a:t>
                </a:r>
                <a:endPara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0" name="Rectangle 49"/>
              <p:cNvSpPr>
                <a:spLocks noChangeArrowheads="1"/>
              </p:cNvSpPr>
              <p:nvPr/>
            </p:nvSpPr>
            <p:spPr bwMode="auto">
              <a:xfrm>
                <a:off x="7317" y="4436"/>
                <a:ext cx="3478" cy="4280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" name="Text Box 50"/>
              <p:cNvSpPr txBox="1">
                <a:spLocks noChangeArrowheads="1"/>
              </p:cNvSpPr>
              <p:nvPr/>
            </p:nvSpPr>
            <p:spPr bwMode="auto">
              <a:xfrm>
                <a:off x="6500" y="6457"/>
                <a:ext cx="868" cy="7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  <a:tabLst/>
                </a:pPr>
                <a:r>
                  <a:rPr kumimoji="0" lang="en-US" sz="9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Responses: </a:t>
                </a:r>
                <a:r>
                  <a:rPr kumimoji="0" lang="en-US" sz="900" b="1" i="0" u="none" strike="noStrike" cap="none" normalizeH="0" baseline="0" dirty="0" smtClean="0">
                    <a:ln>
                      <a:noFill/>
                    </a:ln>
                    <a:solidFill>
                      <a:srgbClr val="00B050"/>
                    </a:solidFill>
                    <a:effectLst/>
                    <a:latin typeface="Calibri" pitchFamily="34" charset="0"/>
                    <a:cs typeface="Arial" pitchFamily="34" charset="0"/>
                  </a:rPr>
                  <a:t>Succeed</a:t>
                </a:r>
                <a:r>
                  <a:rPr kumimoji="0" lang="en-US" sz="900" b="1" i="0" u="none" strike="noStrike" cap="none" normalizeH="0" dirty="0" smtClean="0">
                    <a:ln>
                      <a:noFill/>
                    </a:ln>
                    <a:solidFill>
                      <a:srgbClr val="00B05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  <a:tabLst/>
                </a:pPr>
                <a:r>
                  <a:rPr kumimoji="0" lang="en-US" sz="900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or  </a:t>
                </a:r>
                <a:r>
                  <a:rPr kumimoji="0" lang="en-US" sz="900" b="1" i="0" u="none" strike="noStrike" cap="none" normalizeH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Fail</a:t>
                </a:r>
                <a:endPara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2" name="Text Box 51"/>
              <p:cNvSpPr txBox="1">
                <a:spLocks noChangeArrowheads="1"/>
              </p:cNvSpPr>
              <p:nvPr/>
            </p:nvSpPr>
            <p:spPr bwMode="auto">
              <a:xfrm>
                <a:off x="7446" y="4137"/>
                <a:ext cx="3000" cy="4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Tactical Level</a:t>
                </a:r>
                <a:endPara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3" name="Rectangle 52"/>
              <p:cNvSpPr>
                <a:spLocks noChangeArrowheads="1"/>
              </p:cNvSpPr>
              <p:nvPr/>
            </p:nvSpPr>
            <p:spPr bwMode="auto">
              <a:xfrm>
                <a:off x="10100" y="8801"/>
                <a:ext cx="491" cy="3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" name="Rectangle 53"/>
              <p:cNvSpPr>
                <a:spLocks noChangeArrowheads="1"/>
              </p:cNvSpPr>
              <p:nvPr/>
            </p:nvSpPr>
            <p:spPr bwMode="auto">
              <a:xfrm>
                <a:off x="9172" y="8801"/>
                <a:ext cx="491" cy="3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" name="Rectangle 54"/>
              <p:cNvSpPr>
                <a:spLocks noChangeArrowheads="1"/>
              </p:cNvSpPr>
              <p:nvPr/>
            </p:nvSpPr>
            <p:spPr bwMode="auto">
              <a:xfrm>
                <a:off x="10087" y="6222"/>
                <a:ext cx="491" cy="3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" name="Rectangle 55"/>
              <p:cNvSpPr>
                <a:spLocks noChangeArrowheads="1"/>
              </p:cNvSpPr>
              <p:nvPr/>
            </p:nvSpPr>
            <p:spPr bwMode="auto">
              <a:xfrm>
                <a:off x="9159" y="6222"/>
                <a:ext cx="491" cy="3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cxnSp>
            <p:nvCxnSpPr>
              <p:cNvPr id="157" name="AutoShape 56"/>
              <p:cNvCxnSpPr>
                <a:cxnSpLocks noChangeShapeType="1"/>
              </p:cNvCxnSpPr>
              <p:nvPr/>
            </p:nvCxnSpPr>
            <p:spPr bwMode="auto">
              <a:xfrm>
                <a:off x="10450" y="6604"/>
                <a:ext cx="13" cy="2249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58" name="AutoShape 57"/>
              <p:cNvCxnSpPr>
                <a:cxnSpLocks noChangeShapeType="1"/>
              </p:cNvCxnSpPr>
              <p:nvPr/>
            </p:nvCxnSpPr>
            <p:spPr bwMode="auto">
              <a:xfrm flipH="1" flipV="1">
                <a:off x="9372" y="6604"/>
                <a:ext cx="13" cy="2249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159" name="Text Box 58"/>
              <p:cNvSpPr txBox="1">
                <a:spLocks noChangeArrowheads="1"/>
              </p:cNvSpPr>
              <p:nvPr/>
            </p:nvSpPr>
            <p:spPr bwMode="auto">
              <a:xfrm>
                <a:off x="8370" y="6653"/>
                <a:ext cx="993" cy="3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  <a:tabLst/>
                </a:pPr>
                <a:r>
                  <a:rPr kumimoji="0" lang="en-US" sz="9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System State</a:t>
                </a:r>
                <a:r>
                  <a:rPr kumimoji="0" lang="en-US" sz="900" b="0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 and</a:t>
                </a:r>
                <a:r>
                  <a:rPr kumimoji="0" lang="en-US" sz="9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 Sensor Data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0" name="Rectangle 59"/>
              <p:cNvSpPr>
                <a:spLocks noChangeArrowheads="1"/>
              </p:cNvSpPr>
              <p:nvPr/>
            </p:nvSpPr>
            <p:spPr bwMode="auto">
              <a:xfrm>
                <a:off x="7450" y="7250"/>
                <a:ext cx="1864" cy="1403"/>
              </a:xfrm>
              <a:prstGeom prst="rect">
                <a:avLst/>
              </a:prstGeom>
              <a:solidFill>
                <a:srgbClr val="CCE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" name="Text Box 60"/>
              <p:cNvSpPr txBox="1">
                <a:spLocks noChangeArrowheads="1"/>
              </p:cNvSpPr>
              <p:nvPr/>
            </p:nvSpPr>
            <p:spPr bwMode="auto">
              <a:xfrm>
                <a:off x="7454" y="8081"/>
                <a:ext cx="1873" cy="2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171450" marR="0" lvl="0" indent="-17145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 typeface="Arial" pitchFamily="34" charset="0"/>
                  <a:buChar char="•"/>
                  <a:tabLst/>
                </a:pP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Controller  Parameters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2" name="Text Box 61"/>
              <p:cNvSpPr txBox="1">
                <a:spLocks noChangeArrowheads="1"/>
              </p:cNvSpPr>
              <p:nvPr/>
            </p:nvSpPr>
            <p:spPr bwMode="auto">
              <a:xfrm>
                <a:off x="7454" y="8351"/>
                <a:ext cx="1873" cy="2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171450" marR="0" lvl="0" indent="-17145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 typeface="Arial" pitchFamily="34" charset="0"/>
                  <a:buChar char="•"/>
                  <a:tabLst/>
                </a:pP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Sensor Settings, Responses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3" name="Text Box 62"/>
              <p:cNvSpPr txBox="1">
                <a:spLocks noChangeArrowheads="1"/>
              </p:cNvSpPr>
              <p:nvPr/>
            </p:nvSpPr>
            <p:spPr bwMode="auto">
              <a:xfrm>
                <a:off x="4537" y="7622"/>
                <a:ext cx="1789" cy="382"/>
              </a:xfrm>
              <a:prstGeom prst="rect">
                <a:avLst/>
              </a:prstGeom>
              <a:solidFill>
                <a:srgbClr val="CCE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 algn="ctr" fontAlgn="base">
                  <a:spcBef>
                    <a:spcPct val="0"/>
                  </a:spcBef>
                </a:pPr>
                <a:r>
                  <a:rPr lang="en-US" sz="1000" dirty="0">
                    <a:latin typeface="Calibri" pitchFamily="34" charset="0"/>
                    <a:cs typeface="Arial" pitchFamily="34" charset="0"/>
                  </a:rPr>
                  <a:t>Phase 5:  Transit </a:t>
                </a:r>
              </a:p>
              <a:p>
                <a:pPr lvl="0" algn="ctr" fontAlgn="base">
                  <a:spcBef>
                    <a:spcPct val="0"/>
                  </a:spcBef>
                </a:pPr>
                <a:r>
                  <a:rPr lang="en-US" sz="1000" dirty="0">
                    <a:latin typeface="Calibri" pitchFamily="34" charset="0"/>
                    <a:cs typeface="Arial" pitchFamily="34" charset="0"/>
                  </a:rPr>
                  <a:t>Return to Base</a:t>
                </a:r>
                <a:endParaRPr lang="en-US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4" name="Text Box 63"/>
              <p:cNvSpPr txBox="1">
                <a:spLocks noChangeArrowheads="1"/>
              </p:cNvSpPr>
              <p:nvPr/>
            </p:nvSpPr>
            <p:spPr bwMode="auto">
              <a:xfrm>
                <a:off x="3621" y="7430"/>
                <a:ext cx="975" cy="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900" b="1" i="0" u="none" strike="noStrike" cap="none" normalizeH="0" baseline="0" dirty="0" smtClean="0">
                    <a:ln>
                      <a:noFill/>
                    </a:ln>
                    <a:solidFill>
                      <a:srgbClr val="00B050"/>
                    </a:solidFill>
                    <a:effectLst/>
                    <a:latin typeface="Calibri" pitchFamily="34" charset="0"/>
                    <a:cs typeface="Arial" pitchFamily="34" charset="0"/>
                  </a:rPr>
                  <a:t>Succeed</a:t>
                </a:r>
                <a:endPara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rgbClr val="00B050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5" name="Text Box 64"/>
              <p:cNvSpPr txBox="1">
                <a:spLocks noChangeArrowheads="1"/>
              </p:cNvSpPr>
              <p:nvPr/>
            </p:nvSpPr>
            <p:spPr bwMode="auto">
              <a:xfrm>
                <a:off x="3621" y="7924"/>
                <a:ext cx="975" cy="330"/>
              </a:xfrm>
              <a:prstGeom prst="rect">
                <a:avLst/>
              </a:prstGeom>
              <a:noFill/>
              <a:ln w="9525">
                <a:noFill/>
                <a:prstDash val="dash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9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Fail</a:t>
                </a:r>
                <a:endPara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6" name="Text Box 65"/>
              <p:cNvSpPr txBox="1">
                <a:spLocks noChangeArrowheads="1"/>
              </p:cNvSpPr>
              <p:nvPr/>
            </p:nvSpPr>
            <p:spPr bwMode="auto">
              <a:xfrm>
                <a:off x="4090" y="8722"/>
                <a:ext cx="940" cy="382"/>
              </a:xfrm>
              <a:prstGeom prst="rect">
                <a:avLst/>
              </a:prstGeom>
              <a:solidFill>
                <a:srgbClr val="CCE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Mission Abort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7" name="Text Box 66"/>
              <p:cNvSpPr txBox="1">
                <a:spLocks noChangeArrowheads="1"/>
              </p:cNvSpPr>
              <p:nvPr/>
            </p:nvSpPr>
            <p:spPr bwMode="auto">
              <a:xfrm>
                <a:off x="5323" y="8715"/>
                <a:ext cx="1118" cy="382"/>
              </a:xfrm>
              <a:prstGeom prst="rect">
                <a:avLst/>
              </a:prstGeom>
              <a:solidFill>
                <a:srgbClr val="CCE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 algn="ctr" fontAlgn="base">
                  <a:spcBef>
                    <a:spcPct val="0"/>
                  </a:spcBef>
                  <a:spcAft>
                    <a:spcPts val="1000"/>
                  </a:spcAft>
                </a:pPr>
                <a:r>
                  <a:rPr lang="en-US" sz="1000" dirty="0">
                    <a:latin typeface="Calibri" pitchFamily="34" charset="0"/>
                    <a:cs typeface="Arial" pitchFamily="34" charset="0"/>
                  </a:rPr>
                  <a:t>Mission Complete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8" name="Rectangle 67"/>
              <p:cNvSpPr>
                <a:spLocks noChangeArrowheads="1"/>
              </p:cNvSpPr>
              <p:nvPr/>
            </p:nvSpPr>
            <p:spPr bwMode="auto">
              <a:xfrm>
                <a:off x="5647" y="7603"/>
                <a:ext cx="491" cy="4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cxnSp>
            <p:nvCxnSpPr>
              <p:cNvPr id="169" name="AutoShape 68"/>
              <p:cNvCxnSpPr>
                <a:cxnSpLocks noChangeShapeType="1"/>
                <a:stCxn id="168" idx="2"/>
                <a:endCxn id="167" idx="0"/>
              </p:cNvCxnSpPr>
              <p:nvPr/>
            </p:nvCxnSpPr>
            <p:spPr bwMode="auto">
              <a:xfrm flipH="1">
                <a:off x="5882" y="8006"/>
                <a:ext cx="11" cy="709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170" name="Rectangle 69"/>
              <p:cNvSpPr>
                <a:spLocks noChangeArrowheads="1"/>
              </p:cNvSpPr>
              <p:nvPr/>
            </p:nvSpPr>
            <p:spPr bwMode="auto">
              <a:xfrm>
                <a:off x="4522" y="7596"/>
                <a:ext cx="491" cy="4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cxnSp>
            <p:nvCxnSpPr>
              <p:cNvPr id="171" name="AutoShape 70"/>
              <p:cNvCxnSpPr>
                <a:cxnSpLocks noChangeShapeType="1"/>
              </p:cNvCxnSpPr>
              <p:nvPr/>
            </p:nvCxnSpPr>
            <p:spPr bwMode="auto">
              <a:xfrm>
                <a:off x="4753" y="7999"/>
                <a:ext cx="0" cy="717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 type="triangle" w="med" len="med"/>
              </a:ln>
            </p:spPr>
          </p:cxnSp>
          <p:sp>
            <p:nvSpPr>
              <p:cNvPr id="172" name="Text Box 71"/>
              <p:cNvSpPr txBox="1">
                <a:spLocks noChangeArrowheads="1"/>
              </p:cNvSpPr>
              <p:nvPr/>
            </p:nvSpPr>
            <p:spPr bwMode="auto">
              <a:xfrm>
                <a:off x="4978" y="8373"/>
                <a:ext cx="975" cy="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900" b="1" i="0" u="none" strike="noStrike" cap="none" normalizeH="0" baseline="0" dirty="0" smtClean="0">
                    <a:ln>
                      <a:noFill/>
                    </a:ln>
                    <a:solidFill>
                      <a:srgbClr val="00B050"/>
                    </a:solidFill>
                    <a:effectLst/>
                    <a:latin typeface="Calibri" pitchFamily="34" charset="0"/>
                    <a:cs typeface="Arial" pitchFamily="34" charset="0"/>
                  </a:rPr>
                  <a:t>Succeed</a:t>
                </a:r>
                <a:endPara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rgbClr val="00B050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3" name="Text Box 72"/>
              <p:cNvSpPr txBox="1">
                <a:spLocks noChangeArrowheads="1"/>
              </p:cNvSpPr>
              <p:nvPr/>
            </p:nvSpPr>
            <p:spPr bwMode="auto">
              <a:xfrm>
                <a:off x="4190" y="8373"/>
                <a:ext cx="631" cy="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9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Fail</a:t>
                </a:r>
                <a:endPara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4" name="Text Box 73"/>
              <p:cNvSpPr txBox="1">
                <a:spLocks noChangeArrowheads="1"/>
              </p:cNvSpPr>
              <p:nvPr/>
            </p:nvSpPr>
            <p:spPr bwMode="auto">
              <a:xfrm>
                <a:off x="7309" y="8853"/>
                <a:ext cx="3486" cy="406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spcBef>
                    <a:spcPct val="0"/>
                  </a:spcBef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Execution Level</a:t>
                </a:r>
              </a:p>
              <a:p>
                <a:pPr marL="171450" marR="0" lvl="0" indent="-171450" algn="ctr" defTabSz="914400" rtl="0" eaLnBrk="1" fontAlgn="base" latinLnBrk="0" hangingPunct="1">
                  <a:spcBef>
                    <a:spcPct val="0"/>
                  </a:spcBef>
                  <a:buClrTx/>
                  <a:buSzTx/>
                  <a:buFont typeface="Arial" pitchFamily="34" charset="0"/>
                  <a:buChar char="•"/>
                  <a:tabLst/>
                </a:pPr>
                <a:r>
                  <a:rPr lang="en-US" sz="1100" dirty="0" smtClean="0">
                    <a:latin typeface="Calibri" pitchFamily="34" charset="0"/>
                    <a:cs typeface="Arial" pitchFamily="34" charset="0"/>
                  </a:rPr>
                  <a:t>handles real-time control and response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5" name="Text Box 74"/>
              <p:cNvSpPr txBox="1">
                <a:spLocks noChangeArrowheads="1"/>
              </p:cNvSpPr>
              <p:nvPr/>
            </p:nvSpPr>
            <p:spPr bwMode="auto">
              <a:xfrm>
                <a:off x="7492" y="7250"/>
                <a:ext cx="1786" cy="7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Tactical-Level modules with shared vehicle </a:t>
                </a:r>
                <a:r>
                  <a:rPr lang="en-US" sz="1100" dirty="0" smtClean="0">
                    <a:latin typeface="Calibri" pitchFamily="34" charset="0"/>
                    <a:cs typeface="Arial" pitchFamily="34" charset="0"/>
                  </a:rPr>
                  <a:t>state 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  <a:tabLst/>
                </a:pPr>
                <a:r>
                  <a:rPr lang="en-US" sz="1100" dirty="0" smtClean="0">
                    <a:latin typeface="Calibri" pitchFamily="34" charset="0"/>
                    <a:cs typeface="Arial" pitchFamily="34" charset="0"/>
                  </a:rPr>
                  <a:t>and telemetry history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6" name="Text Box 75"/>
              <p:cNvSpPr txBox="1">
                <a:spLocks noChangeArrowheads="1"/>
              </p:cNvSpPr>
              <p:nvPr/>
            </p:nvSpPr>
            <p:spPr bwMode="auto">
              <a:xfrm>
                <a:off x="9391" y="6643"/>
                <a:ext cx="1126" cy="3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  <a:tabLst/>
                </a:pPr>
                <a:r>
                  <a:rPr kumimoji="0" lang="en-US" sz="9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Vehicle</a:t>
                </a:r>
              </a:p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  <a:tabLst/>
                </a:pPr>
                <a:r>
                  <a:rPr kumimoji="0" lang="en-US" sz="9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Commands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177" name="AutoShape 76"/>
              <p:cNvCxnSpPr>
                <a:cxnSpLocks noChangeShapeType="1"/>
                <a:stCxn id="175" idx="0"/>
              </p:cNvCxnSpPr>
              <p:nvPr/>
            </p:nvCxnSpPr>
            <p:spPr bwMode="auto">
              <a:xfrm flipV="1">
                <a:off x="8385" y="6610"/>
                <a:ext cx="5" cy="64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178" name="Rectangle 77"/>
              <p:cNvSpPr>
                <a:spLocks noChangeArrowheads="1"/>
              </p:cNvSpPr>
              <p:nvPr/>
            </p:nvSpPr>
            <p:spPr bwMode="auto">
              <a:xfrm>
                <a:off x="8034" y="6215"/>
                <a:ext cx="491" cy="3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179" name="Title 8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1143000"/>
          </a:xfrm>
        </p:spPr>
        <p:txBody>
          <a:bodyPr/>
          <a:lstStyle/>
          <a:p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</a:rPr>
              <a:t>Goal-based 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</a:rPr>
              <a:t>Mission 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</a:rPr>
              <a:t>Example, with constraints</a:t>
            </a:r>
            <a:endParaRPr lang="en-US" sz="32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80" name="Text Box 51"/>
          <p:cNvSpPr txBox="1">
            <a:spLocks noChangeArrowheads="1"/>
          </p:cNvSpPr>
          <p:nvPr/>
        </p:nvSpPr>
        <p:spPr bwMode="auto">
          <a:xfrm>
            <a:off x="1200844" y="1295400"/>
            <a:ext cx="2837756" cy="413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Strategic Level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1" name="Text Box 75"/>
          <p:cNvSpPr txBox="1">
            <a:spLocks noChangeArrowheads="1"/>
          </p:cNvSpPr>
          <p:nvPr/>
        </p:nvSpPr>
        <p:spPr bwMode="auto">
          <a:xfrm>
            <a:off x="7995034" y="5528310"/>
            <a:ext cx="657476" cy="347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Real-time orders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2" name="Text Box 36"/>
          <p:cNvSpPr txBox="1">
            <a:spLocks noChangeArrowheads="1"/>
          </p:cNvSpPr>
          <p:nvPr/>
        </p:nvSpPr>
        <p:spPr bwMode="auto">
          <a:xfrm>
            <a:off x="6338730" y="1726890"/>
            <a:ext cx="1656304" cy="20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Tactics module sequencer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3" name="Text Box 36"/>
          <p:cNvSpPr txBox="1">
            <a:spLocks noChangeArrowheads="1"/>
          </p:cNvSpPr>
          <p:nvPr/>
        </p:nvSpPr>
        <p:spPr bwMode="auto">
          <a:xfrm>
            <a:off x="2668092" y="6459771"/>
            <a:ext cx="745385" cy="20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Surface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" name="Text Box 36"/>
          <p:cNvSpPr txBox="1">
            <a:spLocks noChangeArrowheads="1"/>
          </p:cNvSpPr>
          <p:nvPr/>
        </p:nvSpPr>
        <p:spPr bwMode="auto">
          <a:xfrm>
            <a:off x="3657601" y="6468004"/>
            <a:ext cx="1245698" cy="20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Recovery position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78356" y="2009001"/>
            <a:ext cx="4006703" cy="3692837"/>
            <a:chOff x="778356" y="2009001"/>
            <a:chExt cx="4006703" cy="3692837"/>
          </a:xfrm>
        </p:grpSpPr>
        <p:sp>
          <p:nvSpPr>
            <p:cNvPr id="2" name="Rectangle 1"/>
            <p:cNvSpPr/>
            <p:nvPr/>
          </p:nvSpPr>
          <p:spPr>
            <a:xfrm>
              <a:off x="778356" y="2009001"/>
              <a:ext cx="844975" cy="276999"/>
            </a:xfrm>
            <a:prstGeom prst="rect">
              <a:avLst/>
            </a:prstGeom>
            <a:pattFill prst="pct10">
              <a:fgClr>
                <a:srgbClr val="FFC000"/>
              </a:fgClr>
              <a:bgClr>
                <a:schemeClr val="bg1"/>
              </a:bgClr>
            </a:pattFill>
            <a:ln>
              <a:solidFill>
                <a:srgbClr val="FFC000"/>
              </a:solidFill>
            </a:ln>
          </p:spPr>
          <p:txBody>
            <a:bodyPr wrap="none">
              <a:spAutoFit/>
            </a:bodyPr>
            <a:lstStyle/>
            <a:p>
              <a:r>
                <a:rPr lang="en-US" sz="1200" b="1" dirty="0" smtClean="0">
                  <a:solidFill>
                    <a:srgbClr val="FF9900"/>
                  </a:solidFill>
                  <a:latin typeface="Calibri" pitchFamily="34" charset="0"/>
                  <a:cs typeface="Arial" pitchFamily="34" charset="0"/>
                </a:rPr>
                <a:t>Constraint</a:t>
              </a:r>
              <a:endParaRPr lang="en-US" sz="1200" dirty="0">
                <a:solidFill>
                  <a:srgbClr val="FF9900"/>
                </a:solidFill>
              </a:endParaRPr>
            </a:p>
          </p:txBody>
        </p:sp>
        <p:sp>
          <p:nvSpPr>
            <p:cNvPr id="89" name="Rectangle 88"/>
            <p:cNvSpPr/>
            <p:nvPr/>
          </p:nvSpPr>
          <p:spPr>
            <a:xfrm>
              <a:off x="3317331" y="5272131"/>
              <a:ext cx="844975" cy="276999"/>
            </a:xfrm>
            <a:prstGeom prst="rect">
              <a:avLst/>
            </a:prstGeom>
            <a:pattFill prst="pct10">
              <a:fgClr>
                <a:srgbClr val="FFC000"/>
              </a:fgClr>
              <a:bgClr>
                <a:schemeClr val="bg1"/>
              </a:bgClr>
            </a:pattFill>
            <a:ln>
              <a:solidFill>
                <a:srgbClr val="FFC000"/>
              </a:solidFill>
            </a:ln>
          </p:spPr>
          <p:txBody>
            <a:bodyPr wrap="none">
              <a:spAutoFit/>
            </a:bodyPr>
            <a:lstStyle/>
            <a:p>
              <a:r>
                <a:rPr lang="en-US" sz="1200" b="1" dirty="0" smtClean="0">
                  <a:solidFill>
                    <a:srgbClr val="FF9900"/>
                  </a:solidFill>
                  <a:latin typeface="Calibri" pitchFamily="34" charset="0"/>
                  <a:cs typeface="Arial" pitchFamily="34" charset="0"/>
                </a:rPr>
                <a:t>Constraint</a:t>
              </a:r>
              <a:endParaRPr lang="en-US" sz="1200" dirty="0">
                <a:solidFill>
                  <a:srgbClr val="FF9900"/>
                </a:solidFill>
              </a:endParaRPr>
            </a:p>
          </p:txBody>
        </p:sp>
        <p:sp>
          <p:nvSpPr>
            <p:cNvPr id="93" name="Rectangle 92"/>
            <p:cNvSpPr/>
            <p:nvPr/>
          </p:nvSpPr>
          <p:spPr>
            <a:xfrm>
              <a:off x="893886" y="5424839"/>
              <a:ext cx="844975" cy="276999"/>
            </a:xfrm>
            <a:prstGeom prst="rect">
              <a:avLst/>
            </a:prstGeom>
            <a:pattFill prst="pct10">
              <a:fgClr>
                <a:srgbClr val="FFC000"/>
              </a:fgClr>
              <a:bgClr>
                <a:schemeClr val="bg1"/>
              </a:bgClr>
            </a:pattFill>
            <a:ln>
              <a:solidFill>
                <a:srgbClr val="FFC000"/>
              </a:solidFill>
            </a:ln>
          </p:spPr>
          <p:txBody>
            <a:bodyPr wrap="none">
              <a:spAutoFit/>
            </a:bodyPr>
            <a:lstStyle/>
            <a:p>
              <a:r>
                <a:rPr lang="en-US" sz="1200" b="1" dirty="0" smtClean="0">
                  <a:solidFill>
                    <a:srgbClr val="FF9900"/>
                  </a:solidFill>
                  <a:latin typeface="Calibri" pitchFamily="34" charset="0"/>
                  <a:cs typeface="Arial" pitchFamily="34" charset="0"/>
                </a:rPr>
                <a:t>Constraint</a:t>
              </a:r>
              <a:endParaRPr lang="en-US" sz="1200" dirty="0">
                <a:solidFill>
                  <a:srgbClr val="FF9900"/>
                </a:solidFill>
              </a:endParaRPr>
            </a:p>
          </p:txBody>
        </p:sp>
        <p:sp>
          <p:nvSpPr>
            <p:cNvPr id="95" name="Rectangle 94"/>
            <p:cNvSpPr/>
            <p:nvPr/>
          </p:nvSpPr>
          <p:spPr>
            <a:xfrm>
              <a:off x="3940084" y="3862058"/>
              <a:ext cx="844975" cy="276999"/>
            </a:xfrm>
            <a:prstGeom prst="rect">
              <a:avLst/>
            </a:prstGeom>
            <a:pattFill prst="pct10">
              <a:fgClr>
                <a:srgbClr val="FFC000"/>
              </a:fgClr>
              <a:bgClr>
                <a:schemeClr val="bg1"/>
              </a:bgClr>
            </a:pattFill>
            <a:ln>
              <a:solidFill>
                <a:srgbClr val="FFC000"/>
              </a:solidFill>
            </a:ln>
          </p:spPr>
          <p:txBody>
            <a:bodyPr wrap="none">
              <a:spAutoFit/>
            </a:bodyPr>
            <a:lstStyle/>
            <a:p>
              <a:r>
                <a:rPr lang="en-US" sz="1200" b="1" dirty="0" smtClean="0">
                  <a:solidFill>
                    <a:srgbClr val="FF9900"/>
                  </a:solidFill>
                  <a:latin typeface="Calibri" pitchFamily="34" charset="0"/>
                  <a:cs typeface="Arial" pitchFamily="34" charset="0"/>
                </a:rPr>
                <a:t>Constraint</a:t>
              </a:r>
              <a:endParaRPr lang="en-US" sz="1200" dirty="0">
                <a:solidFill>
                  <a:srgbClr val="FF9900"/>
                </a:solidFill>
              </a:endParaRPr>
            </a:p>
          </p:txBody>
        </p:sp>
        <p:sp>
          <p:nvSpPr>
            <p:cNvPr id="96" name="Rectangle 95"/>
            <p:cNvSpPr/>
            <p:nvPr/>
          </p:nvSpPr>
          <p:spPr>
            <a:xfrm>
              <a:off x="911995" y="3761601"/>
              <a:ext cx="844975" cy="276999"/>
            </a:xfrm>
            <a:prstGeom prst="rect">
              <a:avLst/>
            </a:prstGeom>
            <a:pattFill prst="pct10">
              <a:fgClr>
                <a:srgbClr val="FFC000"/>
              </a:fgClr>
              <a:bgClr>
                <a:schemeClr val="bg1"/>
              </a:bgClr>
            </a:pattFill>
            <a:ln>
              <a:solidFill>
                <a:srgbClr val="FFC000"/>
              </a:solidFill>
            </a:ln>
          </p:spPr>
          <p:txBody>
            <a:bodyPr wrap="none">
              <a:spAutoFit/>
            </a:bodyPr>
            <a:lstStyle/>
            <a:p>
              <a:r>
                <a:rPr lang="en-US" sz="1200" b="1" dirty="0" smtClean="0">
                  <a:solidFill>
                    <a:srgbClr val="FF9900"/>
                  </a:solidFill>
                  <a:latin typeface="Calibri" pitchFamily="34" charset="0"/>
                  <a:cs typeface="Arial" pitchFamily="34" charset="0"/>
                </a:rPr>
                <a:t>Constraint</a:t>
              </a:r>
              <a:endParaRPr lang="en-US" sz="1200" dirty="0">
                <a:solidFill>
                  <a:srgbClr val="FF99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783637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Topics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81200"/>
            <a:ext cx="8610600" cy="4343400"/>
          </a:xfrm>
        </p:spPr>
        <p:txBody>
          <a:bodyPr/>
          <a:lstStyle/>
          <a:p>
            <a:r>
              <a:rPr lang="en-US" dirty="0" smtClean="0"/>
              <a:t>Motivation:  human-taskable underwater robots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Expressive power, semantics, syntax for a full solution</a:t>
            </a:r>
          </a:p>
          <a:p>
            <a:r>
              <a:rPr lang="en-US" dirty="0" smtClean="0"/>
              <a:t>Rational Behavior Model (RBM) 3-layer architecture</a:t>
            </a:r>
          </a:p>
          <a:p>
            <a:pPr lvl="1">
              <a:buFont typeface="Arial" pitchFamily="34" charset="0"/>
              <a:buChar char="•"/>
            </a:pPr>
            <a:r>
              <a:rPr lang="en-US" i="1" dirty="0" smtClean="0"/>
              <a:t>Strategic</a:t>
            </a:r>
            <a:r>
              <a:rPr lang="en-US" dirty="0" smtClean="0"/>
              <a:t> plans, </a:t>
            </a:r>
            <a:r>
              <a:rPr lang="en-US" i="1" dirty="0" smtClean="0"/>
              <a:t>Tactical </a:t>
            </a:r>
            <a:r>
              <a:rPr lang="en-US" dirty="0" smtClean="0"/>
              <a:t>operations, </a:t>
            </a:r>
            <a:r>
              <a:rPr lang="en-US" i="1" dirty="0" smtClean="0"/>
              <a:t>Execution</a:t>
            </a:r>
            <a:r>
              <a:rPr lang="en-US" dirty="0" smtClean="0"/>
              <a:t> control</a:t>
            </a:r>
          </a:p>
          <a:p>
            <a:r>
              <a:rPr lang="en-US" dirty="0" smtClean="0"/>
              <a:t>Mission Planning and Execution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Declarative mission exemplar is helpful, general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What does it mean to define, apply ethical constraints?</a:t>
            </a:r>
          </a:p>
          <a:p>
            <a:r>
              <a:rPr lang="en-US" dirty="0" smtClean="0"/>
              <a:t>Future Work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Broader integration, tasking with ethical constraints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Running mission example #1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1"/>
          </p:nvPr>
        </p:nvSpPr>
        <p:spPr>
          <a:xfrm>
            <a:off x="914400" y="1905000"/>
            <a:ext cx="4267200" cy="4114800"/>
          </a:xfrm>
        </p:spPr>
        <p:txBody>
          <a:bodyPr/>
          <a:lstStyle/>
          <a:p>
            <a:r>
              <a:rPr lang="en-US" sz="1800" dirty="0" smtClean="0"/>
              <a:t>CG-USER(1): </a:t>
            </a:r>
            <a:r>
              <a:rPr lang="en-US" sz="1800" b="1" dirty="0" smtClean="0">
                <a:solidFill>
                  <a:srgbClr val="FFC000"/>
                </a:solidFill>
              </a:rPr>
              <a:t>(?- (</a:t>
            </a:r>
            <a:r>
              <a:rPr lang="en-US" sz="1800" b="1" dirty="0" err="1" smtClean="0">
                <a:solidFill>
                  <a:srgbClr val="FFC000"/>
                </a:solidFill>
              </a:rPr>
              <a:t>execute_mission</a:t>
            </a:r>
            <a:r>
              <a:rPr lang="en-US" sz="1800" b="1" dirty="0" smtClean="0">
                <a:solidFill>
                  <a:srgbClr val="FFC000"/>
                </a:solidFill>
              </a:rPr>
              <a:t>))</a:t>
            </a:r>
            <a:endParaRPr lang="en-US" sz="1800" dirty="0" smtClean="0">
              <a:solidFill>
                <a:srgbClr val="FFC000"/>
              </a:solidFill>
            </a:endParaRPr>
          </a:p>
          <a:p>
            <a:r>
              <a:rPr lang="en-US" sz="1800" dirty="0" smtClean="0"/>
              <a:t>Search Area A!</a:t>
            </a:r>
          </a:p>
          <a:p>
            <a:r>
              <a:rPr lang="en-US" sz="1800" dirty="0" smtClean="0"/>
              <a:t>Search successful? </a:t>
            </a:r>
            <a:r>
              <a:rPr lang="en-US" sz="1800" b="1" dirty="0" smtClean="0">
                <a:solidFill>
                  <a:srgbClr val="FFC000"/>
                </a:solidFill>
              </a:rPr>
              <a:t>y</a:t>
            </a:r>
            <a:r>
              <a:rPr lang="en-US" sz="1800" b="1" dirty="0" smtClean="0"/>
              <a:t>es</a:t>
            </a:r>
            <a:endParaRPr lang="en-US" sz="1800" dirty="0" smtClean="0"/>
          </a:p>
          <a:p>
            <a:r>
              <a:rPr lang="en-US" sz="1800" dirty="0" smtClean="0"/>
              <a:t>Sample environment!</a:t>
            </a:r>
          </a:p>
          <a:p>
            <a:r>
              <a:rPr lang="en-US" sz="1800" dirty="0" smtClean="0"/>
              <a:t>Sample obtained? </a:t>
            </a:r>
            <a:r>
              <a:rPr lang="en-US" sz="1800" b="1" dirty="0" smtClean="0">
                <a:solidFill>
                  <a:srgbClr val="FFC000"/>
                </a:solidFill>
              </a:rPr>
              <a:t>y</a:t>
            </a:r>
            <a:r>
              <a:rPr lang="en-US" sz="1800" b="1" dirty="0" smtClean="0"/>
              <a:t>es</a:t>
            </a:r>
            <a:endParaRPr lang="en-US" sz="1800" dirty="0" smtClean="0"/>
          </a:p>
          <a:p>
            <a:r>
              <a:rPr lang="en-US" sz="1800" dirty="0" smtClean="0"/>
              <a:t>Search Area B!</a:t>
            </a:r>
          </a:p>
          <a:p>
            <a:r>
              <a:rPr lang="en-US" sz="1800" dirty="0" smtClean="0"/>
              <a:t>Search successful? </a:t>
            </a:r>
            <a:r>
              <a:rPr lang="en-US" sz="1800" b="1" dirty="0" smtClean="0">
                <a:solidFill>
                  <a:srgbClr val="FFC000"/>
                </a:solidFill>
              </a:rPr>
              <a:t>y</a:t>
            </a:r>
            <a:r>
              <a:rPr lang="en-US" sz="1800" b="1" dirty="0" smtClean="0"/>
              <a:t>es</a:t>
            </a:r>
            <a:endParaRPr lang="en-US" sz="1800" dirty="0" smtClean="0"/>
          </a:p>
          <a:p>
            <a:r>
              <a:rPr lang="en-US" sz="1800" dirty="0" smtClean="0"/>
              <a:t>Rendezvous UUV2!</a:t>
            </a:r>
          </a:p>
          <a:p>
            <a:r>
              <a:rPr lang="en-US" sz="1800" dirty="0" smtClean="0"/>
              <a:t>Rendezvous successful? </a:t>
            </a:r>
            <a:r>
              <a:rPr lang="en-US" sz="1800" b="1" dirty="0" smtClean="0">
                <a:solidFill>
                  <a:srgbClr val="FFC000"/>
                </a:solidFill>
              </a:rPr>
              <a:t>y</a:t>
            </a:r>
            <a:r>
              <a:rPr lang="en-US" sz="1800" b="1" dirty="0" smtClean="0"/>
              <a:t>es</a:t>
            </a:r>
            <a:endParaRPr lang="en-US" sz="1800" dirty="0" smtClean="0"/>
          </a:p>
          <a:p>
            <a:r>
              <a:rPr lang="en-US" sz="1800" dirty="0" smtClean="0"/>
              <a:t>Return to base!</a:t>
            </a:r>
          </a:p>
          <a:p>
            <a:r>
              <a:rPr lang="en-US" sz="1800" dirty="0" smtClean="0"/>
              <a:t>At base? </a:t>
            </a:r>
            <a:r>
              <a:rPr lang="en-US" sz="1800" b="1" dirty="0" smtClean="0">
                <a:solidFill>
                  <a:srgbClr val="FFC000"/>
                </a:solidFill>
              </a:rPr>
              <a:t>y</a:t>
            </a:r>
            <a:r>
              <a:rPr lang="en-US" sz="1800" b="1" dirty="0" smtClean="0"/>
              <a:t>es</a:t>
            </a:r>
            <a:endParaRPr lang="en-US" sz="1800" dirty="0" smtClean="0"/>
          </a:p>
          <a:p>
            <a:r>
              <a:rPr lang="en-US" sz="1800" dirty="0" smtClean="0"/>
              <a:t>Mission succeeded.</a:t>
            </a:r>
          </a:p>
          <a:p>
            <a:r>
              <a:rPr lang="en-US" sz="1800" dirty="0" smtClean="0"/>
              <a:t>Yes</a:t>
            </a:r>
          </a:p>
          <a:p>
            <a:endParaRPr lang="en-US" sz="1800" dirty="0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114800" y="2362200"/>
            <a:ext cx="4876800" cy="2743200"/>
          </a:xfrm>
          <a:ln w="19050">
            <a:solidFill>
              <a:srgbClr val="FFC000"/>
            </a:solidFill>
          </a:ln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User enters </a:t>
            </a:r>
            <a:r>
              <a:rPr lang="en-US" dirty="0" smtClean="0">
                <a:solidFill>
                  <a:srgbClr val="FFC000"/>
                </a:solidFill>
              </a:rPr>
              <a:t>responses </a:t>
            </a:r>
          </a:p>
          <a:p>
            <a:r>
              <a:rPr lang="en-US" dirty="0">
                <a:solidFill>
                  <a:srgbClr val="FFC000"/>
                </a:solidFill>
              </a:rPr>
              <a:t>	</a:t>
            </a:r>
            <a:r>
              <a:rPr lang="en-US" dirty="0" smtClean="0"/>
              <a:t>to mission execution automaton (MEA) queries, thereby providing environmental responses and testing mission logic</a:t>
            </a:r>
          </a:p>
          <a:p>
            <a:endParaRPr lang="en-US" dirty="0"/>
          </a:p>
        </p:txBody>
      </p:sp>
      <p:sp>
        <p:nvSpPr>
          <p:cNvPr id="5" name="Content Placeholder 12"/>
          <p:cNvSpPr txBox="1">
            <a:spLocks/>
          </p:cNvSpPr>
          <p:nvPr/>
        </p:nvSpPr>
        <p:spPr bwMode="auto">
          <a:xfrm>
            <a:off x="4114800" y="5257800"/>
            <a:ext cx="4876800" cy="1371600"/>
          </a:xfrm>
          <a:prstGeom prst="rect">
            <a:avLst/>
          </a:prstGeom>
          <a:noFill/>
          <a:ln w="19050">
            <a:solidFill>
              <a:srgbClr val="FFC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5A"/>
              </a:buClr>
              <a:buFont typeface="Times"/>
              <a:buChar char="•"/>
              <a:defRPr sz="2400">
                <a:solidFill>
                  <a:srgbClr val="CCCCCC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5A"/>
              </a:buClr>
              <a:buFont typeface="Times"/>
              <a:buChar char="•"/>
              <a:defRPr sz="2000">
                <a:solidFill>
                  <a:srgbClr val="CCCCCC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5A"/>
              </a:buClr>
              <a:buFont typeface="Times"/>
              <a:buChar char="•"/>
              <a:defRPr sz="1800">
                <a:solidFill>
                  <a:srgbClr val="CCCCCC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5A"/>
              </a:buClr>
              <a:buFont typeface="Times"/>
              <a:buChar char="•"/>
              <a:defRPr sz="1800">
                <a:solidFill>
                  <a:srgbClr val="CCCCCC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5A"/>
              </a:buClr>
              <a:buFont typeface="Times"/>
              <a:buChar char="•"/>
              <a:defRPr sz="1800">
                <a:solidFill>
                  <a:srgbClr val="CCCCCC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5A"/>
              </a:buClr>
              <a:buFont typeface="Times"/>
              <a:buChar char="•"/>
              <a:defRPr sz="1800">
                <a:solidFill>
                  <a:srgbClr val="CCCCCC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5A"/>
              </a:buClr>
              <a:buFont typeface="Times"/>
              <a:buChar char="•"/>
              <a:defRPr sz="1800">
                <a:solidFill>
                  <a:srgbClr val="CCCCCC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5A"/>
              </a:buClr>
              <a:buFont typeface="Times"/>
              <a:buChar char="•"/>
              <a:defRPr sz="1800">
                <a:solidFill>
                  <a:srgbClr val="CCCCCC"/>
                </a:solidFill>
                <a:latin typeface="+mn-lt"/>
                <a:ea typeface="+mn-ea"/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</a:rPr>
              <a:t>These correspond to ethics checks measured by robot, or supervised by a human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 smtClean="0"/>
              <a:t>Running mission examples # 2, 3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685800" y="1143000"/>
            <a:ext cx="4495800" cy="4114800"/>
          </a:xfrm>
        </p:spPr>
        <p:txBody>
          <a:bodyPr/>
          <a:lstStyle/>
          <a:p>
            <a:r>
              <a:rPr lang="en-US" sz="1800" dirty="0" smtClean="0"/>
              <a:t>CG-USER(2): </a:t>
            </a:r>
            <a:r>
              <a:rPr lang="en-US" sz="1800" b="1" dirty="0" smtClean="0">
                <a:solidFill>
                  <a:srgbClr val="FFC000"/>
                </a:solidFill>
              </a:rPr>
              <a:t>(?- (</a:t>
            </a:r>
            <a:r>
              <a:rPr lang="en-US" sz="1800" b="1" dirty="0" err="1" smtClean="0">
                <a:solidFill>
                  <a:srgbClr val="FFC000"/>
                </a:solidFill>
              </a:rPr>
              <a:t>execute_mission</a:t>
            </a:r>
            <a:r>
              <a:rPr lang="en-US" sz="1800" b="1" dirty="0" smtClean="0">
                <a:solidFill>
                  <a:srgbClr val="FFC000"/>
                </a:solidFill>
              </a:rPr>
              <a:t>))</a:t>
            </a:r>
            <a:endParaRPr lang="en-US" sz="1800" dirty="0" smtClean="0">
              <a:solidFill>
                <a:srgbClr val="FFC000"/>
              </a:solidFill>
            </a:endParaRPr>
          </a:p>
          <a:p>
            <a:r>
              <a:rPr lang="en-US" sz="1800" dirty="0" smtClean="0"/>
              <a:t>Search Area A!</a:t>
            </a:r>
          </a:p>
          <a:p>
            <a:r>
              <a:rPr lang="en-US" sz="1800" dirty="0" smtClean="0"/>
              <a:t>Search successful? </a:t>
            </a:r>
            <a:r>
              <a:rPr lang="en-US" sz="1800" b="1" dirty="0" smtClean="0">
                <a:solidFill>
                  <a:srgbClr val="FFC000"/>
                </a:solidFill>
              </a:rPr>
              <a:t>y</a:t>
            </a:r>
            <a:r>
              <a:rPr lang="en-US" sz="1800" b="1" dirty="0" smtClean="0"/>
              <a:t>es</a:t>
            </a:r>
            <a:endParaRPr lang="en-US" sz="1800" dirty="0" smtClean="0"/>
          </a:p>
          <a:p>
            <a:r>
              <a:rPr lang="en-US" sz="1800" dirty="0" smtClean="0"/>
              <a:t>Sample environment!</a:t>
            </a:r>
          </a:p>
          <a:p>
            <a:r>
              <a:rPr lang="en-US" sz="1800" dirty="0" smtClean="0"/>
              <a:t>Sample obtained?</a:t>
            </a:r>
            <a:r>
              <a:rPr lang="en-US" sz="1800" b="1" dirty="0" smtClean="0"/>
              <a:t> </a:t>
            </a:r>
            <a:r>
              <a:rPr lang="en-US" sz="1800" b="1" dirty="0" smtClean="0">
                <a:solidFill>
                  <a:srgbClr val="FFC000"/>
                </a:solidFill>
              </a:rPr>
              <a:t>n</a:t>
            </a:r>
            <a:r>
              <a:rPr lang="en-US" sz="1800" b="1" dirty="0" smtClean="0"/>
              <a:t>o</a:t>
            </a:r>
            <a:endParaRPr lang="en-US" sz="1800" dirty="0" smtClean="0"/>
          </a:p>
          <a:p>
            <a:r>
              <a:rPr lang="en-US" sz="1800" dirty="0" smtClean="0"/>
              <a:t>Return to base!</a:t>
            </a:r>
          </a:p>
          <a:p>
            <a:r>
              <a:rPr lang="en-US" sz="1800" dirty="0" smtClean="0"/>
              <a:t>At base? </a:t>
            </a:r>
            <a:r>
              <a:rPr lang="en-US" sz="1800" b="1" dirty="0" smtClean="0">
                <a:solidFill>
                  <a:srgbClr val="FFC000"/>
                </a:solidFill>
              </a:rPr>
              <a:t>y</a:t>
            </a:r>
            <a:r>
              <a:rPr lang="en-US" sz="1800" b="1" dirty="0" smtClean="0"/>
              <a:t>es</a:t>
            </a:r>
            <a:endParaRPr lang="en-US" sz="1800" dirty="0" smtClean="0"/>
          </a:p>
          <a:p>
            <a:r>
              <a:rPr lang="en-US" sz="1800" dirty="0" smtClean="0"/>
              <a:t>Mission succeeded.</a:t>
            </a:r>
          </a:p>
          <a:p>
            <a:r>
              <a:rPr lang="en-US" sz="1800" dirty="0" smtClean="0"/>
              <a:t>Yes</a:t>
            </a:r>
            <a:endParaRPr lang="en-US" sz="1800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76800" y="1143000"/>
            <a:ext cx="4267200" cy="4114800"/>
          </a:xfrm>
        </p:spPr>
        <p:txBody>
          <a:bodyPr/>
          <a:lstStyle/>
          <a:p>
            <a:r>
              <a:rPr lang="en-US" sz="1800" dirty="0" smtClean="0"/>
              <a:t>CG-USER(3): </a:t>
            </a:r>
            <a:r>
              <a:rPr lang="en-US" sz="1800" b="1" dirty="0" smtClean="0">
                <a:solidFill>
                  <a:srgbClr val="FFC000"/>
                </a:solidFill>
              </a:rPr>
              <a:t>(?- (</a:t>
            </a:r>
            <a:r>
              <a:rPr lang="en-US" sz="1800" b="1" dirty="0" err="1" smtClean="0">
                <a:solidFill>
                  <a:srgbClr val="FFC000"/>
                </a:solidFill>
              </a:rPr>
              <a:t>execute_mission</a:t>
            </a:r>
            <a:r>
              <a:rPr lang="en-US" sz="1800" b="1" dirty="0" smtClean="0">
                <a:solidFill>
                  <a:srgbClr val="FFC000"/>
                </a:solidFill>
              </a:rPr>
              <a:t>))</a:t>
            </a:r>
            <a:endParaRPr lang="en-US" sz="1800" dirty="0" smtClean="0">
              <a:solidFill>
                <a:srgbClr val="FFC000"/>
              </a:solidFill>
            </a:endParaRPr>
          </a:p>
          <a:p>
            <a:r>
              <a:rPr lang="en-US" sz="1800" dirty="0" smtClean="0"/>
              <a:t>Search Area A!</a:t>
            </a:r>
          </a:p>
          <a:p>
            <a:r>
              <a:rPr lang="en-US" sz="1800" dirty="0" smtClean="0"/>
              <a:t>Search successful?</a:t>
            </a:r>
            <a:r>
              <a:rPr lang="en-US" sz="1800" b="1" dirty="0" smtClean="0"/>
              <a:t> </a:t>
            </a:r>
            <a:r>
              <a:rPr lang="en-US" sz="1800" b="1" dirty="0" smtClean="0">
                <a:solidFill>
                  <a:srgbClr val="FFC000"/>
                </a:solidFill>
              </a:rPr>
              <a:t>n</a:t>
            </a:r>
            <a:r>
              <a:rPr lang="en-US" sz="1800" b="1" dirty="0" smtClean="0"/>
              <a:t>o</a:t>
            </a:r>
            <a:endParaRPr lang="en-US" sz="1800" dirty="0" smtClean="0"/>
          </a:p>
          <a:p>
            <a:r>
              <a:rPr lang="en-US" sz="1800" dirty="0" smtClean="0"/>
              <a:t>Search Area B!</a:t>
            </a:r>
          </a:p>
          <a:p>
            <a:r>
              <a:rPr lang="en-US" sz="1800" dirty="0" smtClean="0"/>
              <a:t>Search successful?</a:t>
            </a:r>
            <a:r>
              <a:rPr lang="en-US" sz="1800" b="1" dirty="0" smtClean="0"/>
              <a:t> </a:t>
            </a:r>
            <a:r>
              <a:rPr lang="en-US" sz="1800" b="1" dirty="0" smtClean="0">
                <a:solidFill>
                  <a:srgbClr val="FFC000"/>
                </a:solidFill>
              </a:rPr>
              <a:t>n</a:t>
            </a:r>
            <a:r>
              <a:rPr lang="en-US" sz="1800" b="1" dirty="0" smtClean="0"/>
              <a:t>o</a:t>
            </a:r>
            <a:endParaRPr lang="en-US" sz="1800" dirty="0" smtClean="0"/>
          </a:p>
          <a:p>
            <a:r>
              <a:rPr lang="en-US" sz="1800" dirty="0" smtClean="0"/>
              <a:t>Rendezvous UUV2!</a:t>
            </a:r>
          </a:p>
          <a:p>
            <a:r>
              <a:rPr lang="en-US" sz="1800" dirty="0" smtClean="0"/>
              <a:t>Rendezvous successful? </a:t>
            </a:r>
            <a:r>
              <a:rPr lang="en-US" sz="1800" b="1" dirty="0" smtClean="0">
                <a:solidFill>
                  <a:srgbClr val="FFC000"/>
                </a:solidFill>
              </a:rPr>
              <a:t>y</a:t>
            </a:r>
            <a:r>
              <a:rPr lang="en-US" sz="1800" b="1" dirty="0" smtClean="0"/>
              <a:t>es</a:t>
            </a:r>
            <a:endParaRPr lang="en-US" sz="1800" dirty="0" smtClean="0"/>
          </a:p>
          <a:p>
            <a:r>
              <a:rPr lang="en-US" sz="1800" dirty="0" smtClean="0"/>
              <a:t>Return to base!</a:t>
            </a:r>
          </a:p>
          <a:p>
            <a:r>
              <a:rPr lang="en-US" sz="1800" dirty="0" smtClean="0"/>
              <a:t>At base?</a:t>
            </a:r>
            <a:r>
              <a:rPr lang="en-US" sz="1800" b="1" dirty="0" smtClean="0"/>
              <a:t> </a:t>
            </a:r>
            <a:r>
              <a:rPr lang="en-US" sz="1800" b="1" dirty="0" smtClean="0">
                <a:solidFill>
                  <a:srgbClr val="FFC000"/>
                </a:solidFill>
              </a:rPr>
              <a:t>n</a:t>
            </a:r>
            <a:r>
              <a:rPr lang="en-US" sz="1800" b="1" dirty="0" smtClean="0"/>
              <a:t>o</a:t>
            </a:r>
            <a:endParaRPr lang="en-US" sz="1800" dirty="0" smtClean="0"/>
          </a:p>
          <a:p>
            <a:r>
              <a:rPr lang="en-US" sz="1800" dirty="0" smtClean="0"/>
              <a:t>Mission failed.</a:t>
            </a:r>
          </a:p>
          <a:p>
            <a:r>
              <a:rPr lang="en-US" sz="1800" dirty="0" smtClean="0"/>
              <a:t>Yes</a:t>
            </a:r>
          </a:p>
        </p:txBody>
      </p:sp>
      <p:sp>
        <p:nvSpPr>
          <p:cNvPr id="5" name="Content Placeholder 12"/>
          <p:cNvSpPr txBox="1">
            <a:spLocks/>
          </p:cNvSpPr>
          <p:nvPr/>
        </p:nvSpPr>
        <p:spPr bwMode="auto">
          <a:xfrm>
            <a:off x="762000" y="4876800"/>
            <a:ext cx="7620000" cy="914400"/>
          </a:xfrm>
          <a:prstGeom prst="rect">
            <a:avLst/>
          </a:prstGeom>
          <a:noFill/>
          <a:ln w="19050">
            <a:solidFill>
              <a:srgbClr val="FFC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5A"/>
              </a:buClr>
              <a:buFont typeface="Times"/>
              <a:buChar char="•"/>
              <a:defRPr sz="2400">
                <a:solidFill>
                  <a:srgbClr val="CCCCCC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5A"/>
              </a:buClr>
              <a:buFont typeface="Times"/>
              <a:buChar char="•"/>
              <a:defRPr sz="2000">
                <a:solidFill>
                  <a:srgbClr val="CCCCCC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5A"/>
              </a:buClr>
              <a:buFont typeface="Times"/>
              <a:buChar char="•"/>
              <a:defRPr sz="1800">
                <a:solidFill>
                  <a:srgbClr val="CCCCCC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5A"/>
              </a:buClr>
              <a:buFont typeface="Times"/>
              <a:buChar char="•"/>
              <a:defRPr sz="1800">
                <a:solidFill>
                  <a:srgbClr val="CCCCCC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5A"/>
              </a:buClr>
              <a:buFont typeface="Times"/>
              <a:buChar char="•"/>
              <a:defRPr sz="1800">
                <a:solidFill>
                  <a:srgbClr val="CCCCCC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5A"/>
              </a:buClr>
              <a:buFont typeface="Times"/>
              <a:buChar char="•"/>
              <a:defRPr sz="1800">
                <a:solidFill>
                  <a:srgbClr val="CCCCCC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5A"/>
              </a:buClr>
              <a:buFont typeface="Times"/>
              <a:buChar char="•"/>
              <a:defRPr sz="1800">
                <a:solidFill>
                  <a:srgbClr val="CCCCCC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5A"/>
              </a:buClr>
              <a:buFont typeface="Times"/>
              <a:buChar char="•"/>
              <a:defRPr sz="1800">
                <a:solidFill>
                  <a:srgbClr val="CCCCCC"/>
                </a:solidFill>
                <a:latin typeface="+mn-lt"/>
                <a:ea typeface="+mn-ea"/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</a:rPr>
              <a:t>Human operators can </a:t>
            </a:r>
            <a:r>
              <a:rPr lang="en-US" dirty="0">
                <a:solidFill>
                  <a:schemeClr val="bg1"/>
                </a:solidFill>
              </a:rPr>
              <a:t>logically </a:t>
            </a:r>
            <a:r>
              <a:rPr lang="en-US" dirty="0" smtClean="0">
                <a:solidFill>
                  <a:schemeClr val="bg1"/>
                </a:solidFill>
              </a:rPr>
              <a:t>test various mission alternatives to gain confidence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6" name="Content Placeholder 12"/>
          <p:cNvSpPr txBox="1">
            <a:spLocks/>
          </p:cNvSpPr>
          <p:nvPr/>
        </p:nvSpPr>
        <p:spPr bwMode="auto">
          <a:xfrm>
            <a:off x="1402080" y="5897880"/>
            <a:ext cx="7391400" cy="914400"/>
          </a:xfrm>
          <a:prstGeom prst="rect">
            <a:avLst/>
          </a:prstGeom>
          <a:noFill/>
          <a:ln w="19050">
            <a:solidFill>
              <a:srgbClr val="FFC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5A"/>
              </a:buClr>
              <a:buFont typeface="Times"/>
              <a:buChar char="•"/>
              <a:defRPr sz="2400">
                <a:solidFill>
                  <a:srgbClr val="CCCCCC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5A"/>
              </a:buClr>
              <a:buFont typeface="Times"/>
              <a:buChar char="•"/>
              <a:defRPr sz="2000">
                <a:solidFill>
                  <a:srgbClr val="CCCCCC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5A"/>
              </a:buClr>
              <a:buFont typeface="Times"/>
              <a:buChar char="•"/>
              <a:defRPr sz="1800">
                <a:solidFill>
                  <a:srgbClr val="CCCCCC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5A"/>
              </a:buClr>
              <a:buFont typeface="Times"/>
              <a:buChar char="•"/>
              <a:defRPr sz="1800">
                <a:solidFill>
                  <a:srgbClr val="CCCCCC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5A"/>
              </a:buClr>
              <a:buFont typeface="Times"/>
              <a:buChar char="•"/>
              <a:defRPr sz="1800">
                <a:solidFill>
                  <a:srgbClr val="CCCCCC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5A"/>
              </a:buClr>
              <a:buFont typeface="Times"/>
              <a:buChar char="•"/>
              <a:defRPr sz="1800">
                <a:solidFill>
                  <a:srgbClr val="CCCCCC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5A"/>
              </a:buClr>
              <a:buFont typeface="Times"/>
              <a:buChar char="•"/>
              <a:defRPr sz="1800">
                <a:solidFill>
                  <a:srgbClr val="CCCCCC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5A"/>
              </a:buClr>
              <a:buFont typeface="Times"/>
              <a:buChar char="•"/>
              <a:defRPr sz="1800">
                <a:solidFill>
                  <a:srgbClr val="CCCCCC"/>
                </a:solidFill>
                <a:latin typeface="+mn-lt"/>
                <a:ea typeface="+mn-ea"/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</a:rPr>
              <a:t>Simulation can also run through every option exhaustively to further confirm correctness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Theory versus practice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990600" y="2590800"/>
            <a:ext cx="7391400" cy="3505200"/>
          </a:xfrm>
        </p:spPr>
        <p:txBody>
          <a:bodyPr/>
          <a:lstStyle/>
          <a:p>
            <a:r>
              <a:rPr lang="en-US" dirty="0" smtClean="0"/>
              <a:t>In theory:  theory and practice are the same.</a:t>
            </a:r>
          </a:p>
          <a:p>
            <a:endParaRPr lang="en-US" dirty="0"/>
          </a:p>
          <a:p>
            <a:r>
              <a:rPr lang="en-US" dirty="0" smtClean="0"/>
              <a:t>In practice:  they’re not.</a:t>
            </a:r>
          </a:p>
          <a:p>
            <a:endParaRPr lang="en-US" dirty="0"/>
          </a:p>
          <a:p>
            <a:pPr algn="r"/>
            <a:r>
              <a:rPr lang="en-US" dirty="0" smtClean="0"/>
              <a:t>- Yogi Berra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95021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Challenge: broad 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981200"/>
            <a:ext cx="7924800" cy="4114800"/>
          </a:xfrm>
        </p:spPr>
        <p:txBody>
          <a:bodyPr/>
          <a:lstStyle/>
          <a:p>
            <a:r>
              <a:rPr lang="en-US" dirty="0"/>
              <a:t>Can we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dirty="0"/>
              <a:t>Define mission goals </a:t>
            </a:r>
            <a:r>
              <a:rPr lang="en-US" dirty="0" smtClean="0"/>
              <a:t>readable by humans + robots</a:t>
            </a:r>
            <a:endParaRPr lang="en-US" dirty="0"/>
          </a:p>
          <a:p>
            <a:pPr marL="857250" lvl="1" indent="-457200">
              <a:buFont typeface="Arial" pitchFamily="34" charset="0"/>
              <a:buChar char="•"/>
            </a:pPr>
            <a:r>
              <a:rPr lang="en-US" dirty="0" smtClean="0"/>
              <a:t>Produce </a:t>
            </a:r>
            <a:r>
              <a:rPr lang="en-US" dirty="0"/>
              <a:t>actionable </a:t>
            </a:r>
            <a:r>
              <a:rPr lang="en-US" dirty="0" smtClean="0"/>
              <a:t>tasking for different AUVs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dirty="0" smtClean="0"/>
              <a:t>Produce software examples that can run properly in simulation and in robots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Can we also</a:t>
            </a:r>
            <a:endParaRPr lang="en-US" dirty="0"/>
          </a:p>
          <a:p>
            <a:pPr marL="857250" lvl="1" indent="-457200">
              <a:buFont typeface="Arial" pitchFamily="34" charset="0"/>
              <a:buChar char="•"/>
            </a:pPr>
            <a:r>
              <a:rPr lang="en-US" dirty="0" smtClean="0"/>
              <a:t>Define </a:t>
            </a:r>
            <a:r>
              <a:rPr lang="en-US" dirty="0"/>
              <a:t>goal constraints ethically and </a:t>
            </a:r>
            <a:r>
              <a:rPr lang="en-US" dirty="0" smtClean="0"/>
              <a:t>measurably</a:t>
            </a:r>
            <a:endParaRPr lang="en-US" dirty="0"/>
          </a:p>
          <a:p>
            <a:pPr marL="857250" lvl="1" indent="-45720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14639" y="4117538"/>
            <a:ext cx="8735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Yes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11528" y="5830669"/>
            <a:ext cx="36038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Appears possible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5803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dirty="0" smtClean="0"/>
              <a:t>AUV Workbench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4114800"/>
          </a:xfrm>
        </p:spPr>
        <p:txBody>
          <a:bodyPr/>
          <a:lstStyle/>
          <a:p>
            <a:r>
              <a:rPr lang="en-US" dirty="0" smtClean="0"/>
              <a:t>Autonomous Unmanned Vehicle Workbench supports underwater, surface and air vehicles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physics-based mission rehearsal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real-time task-level control of robot missions, and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replay of recorded results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Industry-friendly open-source license, Sourceforge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Basis:  RBM 3-level architecture, AVCL commands</a:t>
            </a:r>
          </a:p>
          <a:p>
            <a:r>
              <a:rPr lang="en-US" dirty="0" smtClean="0"/>
              <a:t>Used to rehearse strategic-level MEAMission.xml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hlinkClick r:id="rId2"/>
              </a:rPr>
              <a:t>https://savage.nps.edu/AuvWorkbench</a:t>
            </a:r>
            <a:r>
              <a:rPr lang="en-US" dirty="0" smtClean="0"/>
              <a:t> </a:t>
            </a: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6200" y="5889171"/>
            <a:ext cx="9347736" cy="1045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56595" y="95071"/>
            <a:ext cx="1672205" cy="1200329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00"/>
                </a:solidFill>
              </a:rPr>
              <a:t>Tutorial on Thursday</a:t>
            </a:r>
            <a:endParaRPr lang="en-US" sz="2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Autonomous Vehicle Command Language (AVCL)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924800" cy="4114800"/>
          </a:xfrm>
        </p:spPr>
        <p:txBody>
          <a:bodyPr/>
          <a:lstStyle/>
          <a:p>
            <a:r>
              <a:rPr lang="en-US" dirty="0" smtClean="0"/>
              <a:t>AVCL is a command and control language for autonomous unmanned vehicles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Close correspondence to human naval terminology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Common XML representations for mission scripts, agenda plans, and post-mission recorded telemetry</a:t>
            </a:r>
          </a:p>
          <a:p>
            <a:r>
              <a:rPr lang="en-US" dirty="0" smtClean="0"/>
              <a:t>Operators can utilize a single </a:t>
            </a:r>
            <a:r>
              <a:rPr lang="en-US" dirty="0" err="1" smtClean="0"/>
              <a:t>archivable</a:t>
            </a:r>
            <a:r>
              <a:rPr lang="en-US" dirty="0" smtClean="0"/>
              <a:t> and validatable format for robot tasking, results 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directly convertible to and from a wide variety of different robot command languages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47800" y="6107668"/>
            <a:ext cx="6778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2"/>
              </a:rPr>
              <a:t>https://savage.nps.edu/Savage/AuvWorkbench/AVCL/AVCL.html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09600"/>
            <a:ext cx="8991600" cy="1143000"/>
          </a:xfrm>
        </p:spPr>
        <p:txBody>
          <a:bodyPr/>
          <a:lstStyle/>
          <a:p>
            <a:r>
              <a:rPr lang="en-US" sz="3600" dirty="0" smtClean="0"/>
              <a:t>AVCL vocabulary:  AllCommandsUuv.xml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8458200" cy="4572000"/>
          </a:xfrm>
        </p:spPr>
        <p:txBody>
          <a:bodyPr/>
          <a:lstStyle/>
          <a:p>
            <a:r>
              <a:rPr lang="en-US" dirty="0" smtClean="0"/>
              <a:t>List, unit test all execution, tactical AVCL commands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Simple unit testing of workbench software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Confirm AUV Workbench interface, XML validation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Mission unit tests for comprehensive coverage likely to follow</a:t>
            </a:r>
          </a:p>
          <a:p>
            <a:r>
              <a:rPr lang="en-US" dirty="0" smtClean="0"/>
              <a:t>Also for other robotics platforms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AllCommandsUsv.xml AllCommandsUav.xml AllCommandsUgv.xml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Each provides a vocabulary list showing the current tactical repertoire (rather than runnable missions)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auv\AuvWorkbench\MyAuvwProjects\DefaultProject\images\AllCommandsUuv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00" y="0"/>
            <a:ext cx="3886200" cy="6779100"/>
          </a:xfrm>
          <a:prstGeom prst="rect">
            <a:avLst/>
          </a:prstGeom>
          <a:noFill/>
        </p:spPr>
      </p:pic>
      <p:pic>
        <p:nvPicPr>
          <p:cNvPr id="1027" name="Picture 3" descr="C:\auv\AuvWorkbench\MyAuvwProjects\DefaultProject\images\AllCommandsUsv.png"/>
          <p:cNvPicPr>
            <a:picLocks noChangeAspect="1" noChangeArrowheads="1"/>
          </p:cNvPicPr>
          <p:nvPr/>
        </p:nvPicPr>
        <p:blipFill>
          <a:blip r:embed="rId3" cstate="print"/>
          <a:srcRect r="9540"/>
          <a:stretch>
            <a:fillRect/>
          </a:stretch>
        </p:blipFill>
        <p:spPr bwMode="auto">
          <a:xfrm>
            <a:off x="3975100" y="533400"/>
            <a:ext cx="5118100" cy="55721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auv\AuvWorkbench\MyAuvwProjects\DefaultProject\images\AllCommandsUav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458407" cy="6858000"/>
          </a:xfrm>
          <a:prstGeom prst="rect">
            <a:avLst/>
          </a:prstGeom>
          <a:noFill/>
        </p:spPr>
      </p:pic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32641" y="1295400"/>
            <a:ext cx="4611359" cy="496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-152400"/>
            <a:ext cx="9144000" cy="1143000"/>
          </a:xfrm>
        </p:spPr>
        <p:txBody>
          <a:bodyPr/>
          <a:lstStyle/>
          <a:p>
            <a:r>
              <a:rPr lang="en-US" dirty="0" smtClean="0"/>
              <a:t>Example mission, as pseudo-code </a:t>
            </a:r>
            <a:r>
              <a:rPr lang="en-US" dirty="0"/>
              <a:t>XML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066800" y="1066800"/>
            <a:ext cx="7772400" cy="4724400"/>
          </a:xfrm>
        </p:spPr>
        <p:txBody>
          <a:bodyPr/>
          <a:lstStyle/>
          <a:p>
            <a:r>
              <a:rPr lang="en-US" sz="1400" dirty="0" smtClean="0"/>
              <a:t>&lt;?xml version="1.0" encoding="UTF-8"?&gt;</a:t>
            </a:r>
          </a:p>
          <a:p>
            <a:r>
              <a:rPr lang="en-US" sz="1400" dirty="0" smtClean="0"/>
              <a:t>&lt;</a:t>
            </a:r>
            <a:r>
              <a:rPr lang="en-US" sz="1400" dirty="0" err="1" smtClean="0"/>
              <a:t>UUVMission</a:t>
            </a:r>
            <a:r>
              <a:rPr lang="en-US" sz="1400" dirty="0" smtClean="0"/>
              <a:t>&gt;</a:t>
            </a:r>
          </a:p>
          <a:p>
            <a:r>
              <a:rPr lang="en-US" sz="1400" dirty="0" smtClean="0"/>
              <a:t>    &lt;</a:t>
            </a:r>
            <a:r>
              <a:rPr lang="en-US" sz="1400" dirty="0" err="1" smtClean="0"/>
              <a:t>GoalSet</a:t>
            </a:r>
            <a:r>
              <a:rPr lang="en-US" sz="1400" dirty="0" smtClean="0"/>
              <a:t>&gt;</a:t>
            </a:r>
          </a:p>
          <a:p>
            <a:r>
              <a:rPr lang="en-US" sz="1400" dirty="0" smtClean="0"/>
              <a:t>        &lt;Goal area=”A” </a:t>
            </a:r>
            <a:r>
              <a:rPr lang="en-US" sz="1400" dirty="0" smtClean="0">
                <a:solidFill>
                  <a:srgbClr val="FFC000"/>
                </a:solidFill>
              </a:rPr>
              <a:t>id=”goal1”&gt;</a:t>
            </a:r>
          </a:p>
          <a:p>
            <a:r>
              <a:rPr lang="en-US" sz="1400" dirty="0" smtClean="0"/>
              <a:t>            &lt;</a:t>
            </a:r>
            <a:r>
              <a:rPr lang="en-US" sz="1400" b="1" dirty="0" smtClean="0">
                <a:solidFill>
                  <a:srgbClr val="00CC00"/>
                </a:solidFill>
              </a:rPr>
              <a:t>Search</a:t>
            </a:r>
            <a:r>
              <a:rPr lang="en-US" sz="1400" dirty="0" smtClean="0">
                <a:solidFill>
                  <a:srgbClr val="00CC00"/>
                </a:solidFill>
              </a:rPr>
              <a:t> </a:t>
            </a:r>
            <a:r>
              <a:rPr lang="en-US" sz="1400" dirty="0" err="1" smtClean="0"/>
              <a:t>nextOnSucceed</a:t>
            </a:r>
            <a:r>
              <a:rPr lang="en-US" sz="1400" dirty="0" smtClean="0"/>
              <a:t>=”goal2” </a:t>
            </a:r>
            <a:r>
              <a:rPr lang="en-US" sz="1400" dirty="0" err="1" smtClean="0"/>
              <a:t>nextOnFail</a:t>
            </a:r>
            <a:r>
              <a:rPr lang="en-US" sz="1400" dirty="0" smtClean="0"/>
              <a:t>=”goal3”/&gt;</a:t>
            </a:r>
          </a:p>
          <a:p>
            <a:r>
              <a:rPr lang="en-US" sz="1400" dirty="0" smtClean="0"/>
              <a:t>        &lt;/Goal&gt;</a:t>
            </a:r>
          </a:p>
          <a:p>
            <a:r>
              <a:rPr lang="en-US" sz="1400" dirty="0" smtClean="0"/>
              <a:t>        &lt;Goal area=”A” </a:t>
            </a:r>
            <a:r>
              <a:rPr lang="en-US" sz="1400" dirty="0" smtClean="0">
                <a:solidFill>
                  <a:srgbClr val="FFC000"/>
                </a:solidFill>
              </a:rPr>
              <a:t>id=”goal2”&gt;</a:t>
            </a:r>
          </a:p>
          <a:p>
            <a:r>
              <a:rPr lang="en-US" sz="1400" dirty="0" smtClean="0"/>
              <a:t>            &lt;</a:t>
            </a:r>
            <a:r>
              <a:rPr lang="en-US" sz="1400" b="1" dirty="0" err="1" smtClean="0">
                <a:solidFill>
                  <a:srgbClr val="00CC00"/>
                </a:solidFill>
              </a:rPr>
              <a:t>SampleEnvironment</a:t>
            </a:r>
            <a:r>
              <a:rPr lang="en-US" sz="1400" dirty="0" smtClean="0">
                <a:solidFill>
                  <a:srgbClr val="00CC00"/>
                </a:solidFill>
              </a:rPr>
              <a:t> </a:t>
            </a:r>
            <a:r>
              <a:rPr lang="en-US" sz="1400" dirty="0" err="1" smtClean="0"/>
              <a:t>nextOnSucceed</a:t>
            </a:r>
            <a:r>
              <a:rPr lang="en-US" sz="1400" dirty="0" smtClean="0"/>
              <a:t>=”goal3” </a:t>
            </a:r>
            <a:r>
              <a:rPr lang="en-US" sz="1400" dirty="0" err="1" smtClean="0"/>
              <a:t>nextOnFail</a:t>
            </a:r>
            <a:r>
              <a:rPr lang="en-US" sz="1400" dirty="0" smtClean="0"/>
              <a:t>=”recover”/&gt;</a:t>
            </a:r>
          </a:p>
          <a:p>
            <a:r>
              <a:rPr lang="en-US" sz="1400" dirty="0" smtClean="0"/>
              <a:t>        &lt;/Goal&gt;</a:t>
            </a:r>
          </a:p>
          <a:p>
            <a:r>
              <a:rPr lang="en-US" sz="1400" dirty="0" smtClean="0"/>
              <a:t>        &lt;Goal area=”B” </a:t>
            </a:r>
            <a:r>
              <a:rPr lang="en-US" sz="1400" dirty="0" smtClean="0">
                <a:solidFill>
                  <a:srgbClr val="FFC000"/>
                </a:solidFill>
              </a:rPr>
              <a:t>id=”goal3”&gt;</a:t>
            </a:r>
          </a:p>
          <a:p>
            <a:r>
              <a:rPr lang="en-US" sz="1400" dirty="0" smtClean="0"/>
              <a:t>            &lt;</a:t>
            </a:r>
            <a:r>
              <a:rPr lang="en-US" sz="1400" b="1" dirty="0" smtClean="0">
                <a:solidFill>
                  <a:srgbClr val="00CC00"/>
                </a:solidFill>
              </a:rPr>
              <a:t>Search</a:t>
            </a:r>
            <a:r>
              <a:rPr lang="en-US" sz="1400" dirty="0" smtClean="0"/>
              <a:t> </a:t>
            </a:r>
            <a:r>
              <a:rPr lang="en-US" sz="1400" dirty="0" err="1" smtClean="0"/>
              <a:t>nextOnSucceed</a:t>
            </a:r>
            <a:r>
              <a:rPr lang="en-US" sz="1400" dirty="0" smtClean="0"/>
              <a:t>=”goal4” </a:t>
            </a:r>
            <a:r>
              <a:rPr lang="en-US" sz="1400" dirty="0" err="1" smtClean="0"/>
              <a:t>nextOnFail</a:t>
            </a:r>
            <a:r>
              <a:rPr lang="en-US" sz="1400" dirty="0" smtClean="0"/>
              <a:t>=”goal4”/&gt;</a:t>
            </a:r>
          </a:p>
          <a:p>
            <a:r>
              <a:rPr lang="en-US" sz="1400" dirty="0" smtClean="0"/>
              <a:t>        &lt;/Goal&gt;</a:t>
            </a:r>
          </a:p>
          <a:p>
            <a:r>
              <a:rPr lang="en-US" sz="1400" dirty="0" smtClean="0"/>
              <a:t>        &lt;Goal area=”C” </a:t>
            </a:r>
            <a:r>
              <a:rPr lang="en-US" sz="1400" dirty="0" smtClean="0">
                <a:solidFill>
                  <a:srgbClr val="FFC000"/>
                </a:solidFill>
              </a:rPr>
              <a:t>id=”goal4”&gt;</a:t>
            </a:r>
          </a:p>
          <a:p>
            <a:r>
              <a:rPr lang="en-US" sz="1400" dirty="0" smtClean="0"/>
              <a:t>            &lt;</a:t>
            </a:r>
            <a:r>
              <a:rPr lang="en-US" sz="1400" b="1" dirty="0" smtClean="0">
                <a:solidFill>
                  <a:srgbClr val="00CC00"/>
                </a:solidFill>
              </a:rPr>
              <a:t>Rendezvous</a:t>
            </a:r>
            <a:r>
              <a:rPr lang="en-US" sz="1400" dirty="0" smtClean="0">
                <a:solidFill>
                  <a:srgbClr val="00CC00"/>
                </a:solidFill>
              </a:rPr>
              <a:t> </a:t>
            </a:r>
            <a:r>
              <a:rPr lang="en-US" sz="1400" dirty="0" err="1" smtClean="0"/>
              <a:t>nextOnSucceed</a:t>
            </a:r>
            <a:r>
              <a:rPr lang="en-US" sz="1400" dirty="0" smtClean="0"/>
              <a:t>=”recover” </a:t>
            </a:r>
            <a:r>
              <a:rPr lang="en-US" sz="1400" dirty="0" err="1" smtClean="0"/>
              <a:t>nextOnFail</a:t>
            </a:r>
            <a:r>
              <a:rPr lang="en-US" sz="1400" dirty="0" smtClean="0"/>
              <a:t>=”recover”/&gt;</a:t>
            </a:r>
          </a:p>
          <a:p>
            <a:r>
              <a:rPr lang="en-US" sz="1400" dirty="0" smtClean="0"/>
              <a:t>        &lt;/Goal&gt;</a:t>
            </a:r>
          </a:p>
          <a:p>
            <a:r>
              <a:rPr lang="en-US" sz="1400" dirty="0" smtClean="0"/>
              <a:t>        &lt;Goal area=”</a:t>
            </a:r>
            <a:r>
              <a:rPr lang="en-US" sz="1400" dirty="0" err="1" smtClean="0"/>
              <a:t>recoveryPosition</a:t>
            </a:r>
            <a:r>
              <a:rPr lang="en-US" sz="1400" dirty="0" smtClean="0"/>
              <a:t>” </a:t>
            </a:r>
            <a:r>
              <a:rPr lang="en-US" sz="1400" dirty="0" smtClean="0">
                <a:solidFill>
                  <a:srgbClr val="FFC000"/>
                </a:solidFill>
              </a:rPr>
              <a:t>id=”recover”&gt;</a:t>
            </a:r>
          </a:p>
          <a:p>
            <a:r>
              <a:rPr lang="en-US" sz="1400" dirty="0" smtClean="0"/>
              <a:t>            &lt;</a:t>
            </a:r>
            <a:r>
              <a:rPr lang="en-US" sz="1400" b="1" dirty="0" smtClean="0">
                <a:solidFill>
                  <a:srgbClr val="00CC00"/>
                </a:solidFill>
              </a:rPr>
              <a:t>Transit</a:t>
            </a:r>
            <a:r>
              <a:rPr lang="en-US" sz="1400" dirty="0" smtClean="0">
                <a:solidFill>
                  <a:srgbClr val="00CC00"/>
                </a:solidFill>
              </a:rPr>
              <a:t> </a:t>
            </a:r>
            <a:r>
              <a:rPr lang="en-US" sz="1400" dirty="0" err="1" smtClean="0"/>
              <a:t>nextOnSucceed</a:t>
            </a:r>
            <a:r>
              <a:rPr lang="en-US" sz="1400" dirty="0" smtClean="0"/>
              <a:t>=”</a:t>
            </a:r>
            <a:r>
              <a:rPr lang="en-US" sz="1400" dirty="0" err="1" smtClean="0"/>
              <a:t>missionComplete</a:t>
            </a:r>
            <a:r>
              <a:rPr lang="en-US" sz="1400" dirty="0" smtClean="0"/>
              <a:t>” </a:t>
            </a:r>
            <a:r>
              <a:rPr lang="en-US" sz="1400" dirty="0" err="1" smtClean="0"/>
              <a:t>nextOnFail</a:t>
            </a:r>
            <a:r>
              <a:rPr lang="en-US" sz="1400" dirty="0" smtClean="0"/>
              <a:t>=”</a:t>
            </a:r>
            <a:r>
              <a:rPr lang="en-US" sz="1400" dirty="0" err="1" smtClean="0"/>
              <a:t>missionAbort</a:t>
            </a:r>
            <a:r>
              <a:rPr lang="en-US" sz="1400" dirty="0" smtClean="0"/>
              <a:t>”/&gt;</a:t>
            </a:r>
          </a:p>
          <a:p>
            <a:r>
              <a:rPr lang="en-US" sz="1400" dirty="0" smtClean="0"/>
              <a:t>        &lt;/Goal&gt;</a:t>
            </a:r>
          </a:p>
          <a:p>
            <a:r>
              <a:rPr lang="en-US" sz="1400" dirty="0" smtClean="0"/>
              <a:t>    &lt;/</a:t>
            </a:r>
            <a:r>
              <a:rPr lang="en-US" sz="1400" dirty="0" err="1" smtClean="0"/>
              <a:t>GoalSet</a:t>
            </a:r>
            <a:r>
              <a:rPr lang="en-US" sz="1400" dirty="0" smtClean="0"/>
              <a:t>&gt;</a:t>
            </a:r>
          </a:p>
          <a:p>
            <a:r>
              <a:rPr lang="en-US" sz="1400" dirty="0" smtClean="0"/>
              <a:t>&lt;/</a:t>
            </a:r>
            <a:r>
              <a:rPr lang="en-US" sz="1400" dirty="0" err="1" smtClean="0"/>
              <a:t>UUVMission</a:t>
            </a:r>
            <a:r>
              <a:rPr lang="en-US" sz="1400" dirty="0" smtClean="0"/>
              <a:t>&gt;</a:t>
            </a:r>
          </a:p>
          <a:p>
            <a:endParaRPr lang="en-US" sz="1400" dirty="0"/>
          </a:p>
        </p:txBody>
      </p:sp>
      <p:sp>
        <p:nvSpPr>
          <p:cNvPr id="4" name="Content Placeholder 12"/>
          <p:cNvSpPr txBox="1">
            <a:spLocks/>
          </p:cNvSpPr>
          <p:nvPr/>
        </p:nvSpPr>
        <p:spPr bwMode="auto">
          <a:xfrm>
            <a:off x="2895600" y="5562600"/>
            <a:ext cx="6096000" cy="1066800"/>
          </a:xfrm>
          <a:prstGeom prst="rect">
            <a:avLst/>
          </a:prstGeom>
          <a:noFill/>
          <a:ln w="19050">
            <a:solidFill>
              <a:srgbClr val="FFC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5A"/>
              </a:buClr>
              <a:buFont typeface="Times"/>
              <a:buChar char="•"/>
              <a:defRPr sz="2400">
                <a:solidFill>
                  <a:srgbClr val="CCCCCC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5A"/>
              </a:buClr>
              <a:buFont typeface="Times"/>
              <a:buChar char="•"/>
              <a:defRPr sz="2000">
                <a:solidFill>
                  <a:srgbClr val="CCCCCC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5A"/>
              </a:buClr>
              <a:buFont typeface="Times"/>
              <a:buChar char="•"/>
              <a:defRPr sz="1800">
                <a:solidFill>
                  <a:srgbClr val="CCCCCC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5A"/>
              </a:buClr>
              <a:buFont typeface="Times"/>
              <a:buChar char="•"/>
              <a:defRPr sz="1800">
                <a:solidFill>
                  <a:srgbClr val="CCCCCC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5A"/>
              </a:buClr>
              <a:buFont typeface="Times"/>
              <a:buChar char="•"/>
              <a:defRPr sz="1800">
                <a:solidFill>
                  <a:srgbClr val="CCCCCC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5A"/>
              </a:buClr>
              <a:buFont typeface="Times"/>
              <a:buChar char="•"/>
              <a:defRPr sz="1800">
                <a:solidFill>
                  <a:srgbClr val="CCCCCC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5A"/>
              </a:buClr>
              <a:buFont typeface="Times"/>
              <a:buChar char="•"/>
              <a:defRPr sz="1800">
                <a:solidFill>
                  <a:srgbClr val="CCCCCC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5A"/>
              </a:buClr>
              <a:buFont typeface="Times"/>
              <a:buChar char="•"/>
              <a:defRPr sz="1800">
                <a:solidFill>
                  <a:srgbClr val="CCCCCC"/>
                </a:solidFill>
                <a:latin typeface="+mn-lt"/>
                <a:ea typeface="+mn-ea"/>
              </a:defRPr>
            </a:lvl9pPr>
          </a:lstStyle>
          <a:p>
            <a:pPr algn="ctr"/>
            <a:r>
              <a:rPr lang="en-US" dirty="0" smtClean="0">
                <a:solidFill>
                  <a:schemeClr val="bg1"/>
                </a:solidFill>
              </a:rPr>
              <a:t>Readable either by </a:t>
            </a:r>
            <a:r>
              <a:rPr lang="en-US" dirty="0">
                <a:solidFill>
                  <a:schemeClr val="bg1"/>
                </a:solidFill>
              </a:rPr>
              <a:t>human </a:t>
            </a:r>
            <a:r>
              <a:rPr lang="en-US" dirty="0" smtClean="0">
                <a:solidFill>
                  <a:schemeClr val="bg1"/>
                </a:solidFill>
              </a:rPr>
              <a:t>or robot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Captures logic of canonical mission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Motivating problem: ethics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can robotic systems behave ethically?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dirty="0" smtClean="0"/>
              <a:t>Important for military operations abroad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dirty="0" smtClean="0"/>
              <a:t>Civil and scientific operations also coexist daily</a:t>
            </a:r>
          </a:p>
          <a:p>
            <a:pPr marL="0" indent="0"/>
            <a:r>
              <a:rPr lang="en-US" dirty="0" smtClean="0"/>
              <a:t>Not necessarily about religion or morality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dirty="0" smtClean="0"/>
              <a:t>Law of armed conflict internationally recognized; often captured as Rules of Engagement (ROE) guidance for specific national or coalition forces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dirty="0" smtClean="0"/>
              <a:t>Military readiness must be prepared for combat</a:t>
            </a:r>
          </a:p>
          <a:p>
            <a:pPr marL="0" indent="0"/>
            <a:r>
              <a:rPr lang="en-US" dirty="0" smtClean="0"/>
              <a:t>Legal basis for civil activity is often well defined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dirty="0" smtClean="0"/>
              <a:t>Also measurable:  are you vulnerable to lawsuit?!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2148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696075" cy="421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4572000"/>
            <a:ext cx="5029200" cy="1676400"/>
          </a:xfrm>
        </p:spPr>
        <p:txBody>
          <a:bodyPr/>
          <a:lstStyle/>
          <a:p>
            <a:r>
              <a:rPr lang="en-US" sz="3200" dirty="0" smtClean="0"/>
              <a:t>Corresponding example:</a:t>
            </a:r>
            <a:br>
              <a:rPr lang="en-US" sz="3200" dirty="0" smtClean="0"/>
            </a:br>
            <a:r>
              <a:rPr lang="en-US" sz="3200" dirty="0" smtClean="0"/>
              <a:t>MEAMission.xml</a:t>
            </a:r>
            <a:br>
              <a:rPr lang="en-US" sz="3200" dirty="0" smtClean="0"/>
            </a:br>
            <a:r>
              <a:rPr lang="en-US" sz="3200" dirty="0" smtClean="0"/>
              <a:t>using AVCL xml</a:t>
            </a:r>
            <a:endParaRPr lang="en-US" sz="3200" dirty="0"/>
          </a:p>
        </p:txBody>
      </p:sp>
      <p:pic>
        <p:nvPicPr>
          <p:cNvPr id="36865" name="Picture 1"/>
          <p:cNvPicPr>
            <a:picLocks noChangeAspect="1" noChangeArrowheads="1"/>
          </p:cNvPicPr>
          <p:nvPr/>
        </p:nvPicPr>
        <p:blipFill>
          <a:blip r:embed="rId3" cstate="print"/>
          <a:srcRect t="3799" b="6231"/>
          <a:stretch>
            <a:fillRect/>
          </a:stretch>
        </p:blipFill>
        <p:spPr bwMode="auto">
          <a:xfrm>
            <a:off x="5175292" y="1142999"/>
            <a:ext cx="4044908" cy="5715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 smtClean="0"/>
              <a:t>AUV Workbench MEA mission</a:t>
            </a:r>
            <a:endParaRPr lang="en-US" dirty="0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6200" y="1427697"/>
            <a:ext cx="9372600" cy="5481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dirty="0" smtClean="0"/>
              <a:t>MeaMission.xml results</a:t>
            </a:r>
            <a:endParaRPr lang="en-US" dirty="0"/>
          </a:p>
        </p:txBody>
      </p:sp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32658"/>
            <a:ext cx="8991600" cy="6764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447800" y="2438400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Search planning</a:t>
            </a:r>
          </a:p>
          <a:p>
            <a:pPr algn="r"/>
            <a: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produces waypoints</a:t>
            </a:r>
            <a:endParaRPr lang="en-US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19400" y="193040"/>
            <a:ext cx="3276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Search complete, return</a:t>
            </a:r>
            <a:endParaRPr lang="en-US" sz="20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33600" y="60960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Launch</a:t>
            </a:r>
            <a:endParaRPr lang="en-US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05400" y="6031468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Recovery</a:t>
            </a:r>
            <a:endParaRPr lang="en-US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301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" y="721799"/>
            <a:ext cx="3581400" cy="1640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Mission definition observations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MEA formalism assumes human generation of mission orders 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Example expressed using UTM constructs in Prolog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Can also be expressed in other languages such as AVCL, CLIPS rule sets, C++, Java, etc.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As shown in multiple RBM theses, dissertations</a:t>
            </a:r>
          </a:p>
          <a:p>
            <a:r>
              <a:rPr lang="en-US" dirty="0" smtClean="0"/>
              <a:t>We are continuing our exploration of producing general mission orders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Understandable by (legally culpable) humans 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Reliably, safely executable by robots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Generality to other robots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85800" y="1828800"/>
            <a:ext cx="8077200" cy="4114800"/>
          </a:xfrm>
        </p:spPr>
        <p:txBody>
          <a:bodyPr/>
          <a:lstStyle/>
          <a:p>
            <a:r>
              <a:rPr lang="en-US" dirty="0" smtClean="0"/>
              <a:t>High-level mission planners tend to be dissimilar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Much of AI can be posed as search algorithms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Various RBM strategic-level implementations possible</a:t>
            </a:r>
          </a:p>
          <a:p>
            <a:r>
              <a:rPr lang="en-US" dirty="0" smtClean="0"/>
              <a:t>Strong match between RBM tactical, execution  AVCL vocabularies and many other robots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We’ve written many AVCL importers/exporters</a:t>
            </a:r>
          </a:p>
          <a:p>
            <a:pPr marL="514350" indent="-457200"/>
            <a:r>
              <a:rPr lang="en-US" dirty="0" smtClean="0"/>
              <a:t>Generality principle still holds, however:  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dirty="0" smtClean="0"/>
              <a:t>Outputs of higher-level mission planners can be expressed as AVCL tactical commands!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dirty="0" smtClean="0"/>
              <a:t>Perhaps unsurprising since we’ve designed AVCL command sets using human procedures at sea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dirty="0" smtClean="0"/>
              <a:t>Looking ahead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9117312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382000" cy="1143000"/>
          </a:xfrm>
        </p:spPr>
        <p:txBody>
          <a:bodyPr/>
          <a:lstStyle/>
          <a:p>
            <a:r>
              <a:rPr lang="en-US" dirty="0" smtClean="0"/>
              <a:t>Thoughts on autonomous ethics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724400"/>
          </a:xfrm>
        </p:spPr>
        <p:txBody>
          <a:bodyPr/>
          <a:lstStyle/>
          <a:p>
            <a:r>
              <a:rPr lang="en-US" dirty="0" smtClean="0"/>
              <a:t>Everything old is new again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Largely unexplored or unconsidered territory?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Significant history of experience: mine warfare</a:t>
            </a:r>
          </a:p>
          <a:p>
            <a:r>
              <a:rPr lang="en-US" dirty="0" smtClean="0"/>
              <a:t>Assume success… then what?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Even if perfectly executable, proper robot logic is not useful unless it is a directly extension of warfighter logic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Rules of Engagement, Concepts of Operations, Doctrine, Tactics, etc. must be expressible in equivalent terms in order to be effective, usable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Civilian equivalents:  Rules of Road, safety, etc.</a:t>
            </a:r>
          </a:p>
          <a:p>
            <a:pPr lvl="1">
              <a:buFont typeface="Arial" pitchFamily="34" charset="0"/>
              <a:buChar char="•"/>
            </a:pPr>
            <a:endParaRPr lang="en-US" dirty="0" smtClean="0"/>
          </a:p>
          <a:p>
            <a:pPr lvl="1">
              <a:buFont typeface="Arial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Multi-layer robot architectures… onward and upward!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05000"/>
            <a:ext cx="8153400" cy="4800600"/>
          </a:xfrm>
        </p:spPr>
        <p:txBody>
          <a:bodyPr/>
          <a:lstStyle/>
          <a:p>
            <a:r>
              <a:rPr lang="en-US" dirty="0" smtClean="0"/>
              <a:t>3 layers defined in Rational Behavior Model (RBM) robot architecture are fairly common in robotics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Strategic:  planning, goal evaluation, strategy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Tactical:    navigation, operations, mission conduct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Execution: low-level control of systems</a:t>
            </a:r>
          </a:p>
          <a:p>
            <a:r>
              <a:rPr lang="en-US" dirty="0" smtClean="0"/>
              <a:t>Autonomous Vehicle Command Language (AVCL) 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dirty="0" smtClean="0"/>
              <a:t>Continue mappings to different robot dialects</a:t>
            </a:r>
          </a:p>
          <a:p>
            <a:r>
              <a:rPr lang="en-US" dirty="0" smtClean="0"/>
              <a:t>Possible 4th layer above:  Rules of Engagement?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provide ethical constraints and boundary conditions on robot strategic planning and tactics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Must work cooperatively, satisfactorily with humans</a:t>
            </a:r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8077200" cy="1143000"/>
          </a:xfrm>
        </p:spPr>
        <p:txBody>
          <a:bodyPr/>
          <a:lstStyle/>
          <a:p>
            <a:r>
              <a:rPr lang="en-US" dirty="0" smtClean="0"/>
              <a:t>NPS wargames and workshops include robot tasking, ethics issues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0" y="1905000"/>
            <a:ext cx="8077200" cy="4572000"/>
          </a:xfrm>
        </p:spPr>
        <p:txBody>
          <a:bodyPr/>
          <a:lstStyle/>
          <a:p>
            <a:r>
              <a:rPr lang="en-US" dirty="0" smtClean="0"/>
              <a:t>Future Unmanned Naval Systems (FUNS) wargame explored long-term autonomy issues for robot groups sharing reconnaissance tasks</a:t>
            </a:r>
          </a:p>
          <a:p>
            <a:r>
              <a:rPr lang="en-US" dirty="0" smtClean="0"/>
              <a:t>CETMONS workshop explored robot ethics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Sponsored by USNA Stockdale Leadership Center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Can robots ever be given lethal weapons?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Both humans, robotic systems make errors in war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If robots make fewer errors than humans, then likely it becomes immoral to avoid using robots!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Slippery slope but includes potential benefits also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dirty="0" smtClean="0"/>
              <a:t>Next steps, wish 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8153400" cy="5105400"/>
          </a:xfrm>
        </p:spPr>
        <p:txBody>
          <a:bodyPr/>
          <a:lstStyle/>
          <a:p>
            <a:r>
              <a:rPr lang="en-US" dirty="0" smtClean="0"/>
              <a:t>Keep building realistic models for AUV Workbench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Have added our first ROV model + joystick control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Mission reports, KML, </a:t>
            </a:r>
            <a:r>
              <a:rPr lang="en-US" dirty="0"/>
              <a:t>X3D </a:t>
            </a:r>
            <a:r>
              <a:rPr lang="en-US" dirty="0" smtClean="0"/>
              <a:t>graphics visualization</a:t>
            </a:r>
          </a:p>
          <a:p>
            <a:pPr lvl="1">
              <a:buFont typeface="Arial" pitchFamily="34" charset="0"/>
              <a:buChar char="•"/>
            </a:pPr>
            <a:r>
              <a:rPr lang="en-US" dirty="0"/>
              <a:t>Control and dynamics coefficients, sensor models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Emphasis on education and undergraduate students</a:t>
            </a:r>
          </a:p>
          <a:p>
            <a:r>
              <a:rPr lang="en-US" dirty="0"/>
              <a:t>Develop larger repertoire of missions</a:t>
            </a:r>
          </a:p>
          <a:p>
            <a:pPr lvl="1">
              <a:buFont typeface="Arial" pitchFamily="34" charset="0"/>
              <a:buChar char="•"/>
            </a:pPr>
            <a:r>
              <a:rPr lang="en-US" dirty="0"/>
              <a:t>XSLT </a:t>
            </a:r>
            <a:r>
              <a:rPr lang="en-US" dirty="0" err="1"/>
              <a:t>stylesheet</a:t>
            </a:r>
            <a:r>
              <a:rPr lang="en-US" dirty="0"/>
              <a:t> to convert AVCL strategic mission into usable source code (Prolog, Java, C++, etc.)</a:t>
            </a:r>
          </a:p>
          <a:p>
            <a:pPr lvl="1">
              <a:buFont typeface="Arial" pitchFamily="34" charset="0"/>
              <a:buChar char="•"/>
            </a:pPr>
            <a:r>
              <a:rPr lang="en-US" dirty="0"/>
              <a:t>Let virtual world provide sensor responses</a:t>
            </a:r>
          </a:p>
          <a:p>
            <a:r>
              <a:rPr lang="en-US" dirty="0" smtClean="0"/>
              <a:t>Integrate </a:t>
            </a:r>
            <a:r>
              <a:rPr lang="en-US" dirty="0"/>
              <a:t>standard Prolog </a:t>
            </a:r>
            <a:r>
              <a:rPr lang="en-US" dirty="0" smtClean="0"/>
              <a:t>within </a:t>
            </a:r>
            <a:r>
              <a:rPr lang="en-US" dirty="0"/>
              <a:t>AUV Workbench</a:t>
            </a:r>
          </a:p>
          <a:p>
            <a:pPr lvl="1">
              <a:buFont typeface="Arial" pitchFamily="34" charset="0"/>
              <a:buChar char="•"/>
            </a:pPr>
            <a:r>
              <a:rPr lang="en-US" dirty="0"/>
              <a:t>Gnu open-source Java-based Gnu Prolog</a:t>
            </a:r>
          </a:p>
          <a:p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en-US" dirty="0" smtClean="0"/>
              <a:t>Motivation:  human-</a:t>
            </a:r>
            <a:r>
              <a:rPr lang="en-US" dirty="0" err="1" smtClean="0"/>
              <a:t>taskable</a:t>
            </a:r>
            <a:r>
              <a:rPr lang="en-US" dirty="0" smtClean="0"/>
              <a:t> underwater robots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85800" y="1905000"/>
            <a:ext cx="8077200" cy="4648200"/>
          </a:xfrm>
        </p:spPr>
        <p:txBody>
          <a:bodyPr/>
          <a:lstStyle/>
          <a:p>
            <a:r>
              <a:rPr lang="en-US" dirty="0" smtClean="0"/>
              <a:t>We’re looking to near-term future when UUVs can offload work and augment human activity</a:t>
            </a:r>
          </a:p>
          <a:p>
            <a:r>
              <a:rPr lang="en-US" dirty="0" smtClean="0"/>
              <a:t>Various excellent robot solutions must remain compatible with human concepts and tasking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Necessary for mission planning and justification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Otherwise the robots are simply not autonomous</a:t>
            </a:r>
          </a:p>
          <a:p>
            <a:r>
              <a:rPr lang="en-US" dirty="0" smtClean="0"/>
              <a:t>Extensive/exhaustive prelaunch testing is critical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For mission confidence and in-water reliability</a:t>
            </a:r>
          </a:p>
          <a:p>
            <a:r>
              <a:rPr lang="en-US" dirty="0" smtClean="0"/>
              <a:t>This work is building an extendable architecture… 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… for continued efforts bridging human, robot logic</a:t>
            </a:r>
          </a:p>
          <a:p>
            <a:endParaRPr lang="en-US" dirty="0" smtClean="0"/>
          </a:p>
          <a:p>
            <a:pPr lvl="1">
              <a:buFont typeface="Arial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28600" y="1066800"/>
            <a:ext cx="8763000" cy="1143000"/>
          </a:xfrm>
        </p:spPr>
        <p:txBody>
          <a:bodyPr/>
          <a:lstStyle/>
          <a:p>
            <a:r>
              <a:rPr lang="en-US" dirty="0" smtClean="0"/>
              <a:t>Acknowledgements and Discussion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85800" y="2895600"/>
            <a:ext cx="7924800" cy="3048000"/>
          </a:xfrm>
        </p:spPr>
        <p:txBody>
          <a:bodyPr/>
          <a:lstStyle/>
          <a:p>
            <a:r>
              <a:rPr lang="en-US" dirty="0"/>
              <a:t>This work would not be possible without </a:t>
            </a:r>
            <a:r>
              <a:rPr lang="en-US" dirty="0" smtClean="0"/>
              <a:t>many years </a:t>
            </a:r>
            <a:r>
              <a:rPr lang="en-US" dirty="0"/>
              <a:t>of work and guidance by Bob McGhee.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Collaboration</a:t>
            </a:r>
            <a:r>
              <a:rPr lang="en-US" dirty="0" smtClean="0"/>
              <a:t>, contributions </a:t>
            </a:r>
            <a:r>
              <a:rPr lang="en-US" dirty="0"/>
              <a:t>and </a:t>
            </a:r>
            <a:r>
              <a:rPr lang="en-US" dirty="0" smtClean="0"/>
              <a:t>dialog</a:t>
            </a:r>
          </a:p>
          <a:p>
            <a:r>
              <a:rPr lang="en-US" dirty="0" smtClean="0"/>
              <a:t>are always welcome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23913" y="2116138"/>
            <a:ext cx="7272337" cy="3979862"/>
          </a:xfrm>
        </p:spPr>
        <p:txBody>
          <a:bodyPr/>
          <a:lstStyle/>
          <a:p>
            <a:pPr marL="0" indent="0" algn="ctr">
              <a:lnSpc>
                <a:spcPct val="10000"/>
              </a:lnSpc>
            </a:pPr>
            <a:endParaRPr lang="en-US" dirty="0"/>
          </a:p>
          <a:p>
            <a:pPr marL="0" indent="0" algn="ctr">
              <a:lnSpc>
                <a:spcPct val="80000"/>
              </a:lnSpc>
            </a:pPr>
            <a:endParaRPr lang="en-US" dirty="0"/>
          </a:p>
          <a:p>
            <a:pPr marL="0" indent="0" algn="ctr">
              <a:lnSpc>
                <a:spcPct val="80000"/>
              </a:lnSpc>
            </a:pPr>
            <a:r>
              <a:rPr lang="en-US" b="1" dirty="0"/>
              <a:t>Don </a:t>
            </a:r>
            <a:r>
              <a:rPr lang="en-US" b="1" dirty="0" smtClean="0"/>
              <a:t>Brutzman, Ph.D.</a:t>
            </a:r>
            <a:endParaRPr lang="en-US" b="1" dirty="0"/>
          </a:p>
          <a:p>
            <a:pPr marL="0" indent="0" algn="ctr">
              <a:lnSpc>
                <a:spcPct val="10000"/>
              </a:lnSpc>
            </a:pPr>
            <a:endParaRPr lang="en-US" b="1" dirty="0"/>
          </a:p>
          <a:p>
            <a:pPr marL="0" indent="0" algn="ctr">
              <a:lnSpc>
                <a:spcPct val="10000"/>
              </a:lnSpc>
            </a:pPr>
            <a:endParaRPr lang="en-US" dirty="0" smtClean="0"/>
          </a:p>
          <a:p>
            <a:pPr marL="0" indent="0" algn="ctr">
              <a:lnSpc>
                <a:spcPct val="10000"/>
              </a:lnSpc>
            </a:pPr>
            <a:r>
              <a:rPr lang="en-US" sz="2400" i="1" dirty="0" smtClean="0">
                <a:hlinkClick r:id="rId3"/>
              </a:rPr>
              <a:t>brutzman@nps.navy.mil</a:t>
            </a:r>
            <a:r>
              <a:rPr lang="en-US" sz="2400" i="1" dirty="0" smtClean="0"/>
              <a:t> </a:t>
            </a:r>
            <a:endParaRPr lang="en-US" sz="2400" dirty="0" smtClean="0"/>
          </a:p>
          <a:p>
            <a:pPr marL="0" indent="0" algn="ctr">
              <a:lnSpc>
                <a:spcPct val="80000"/>
              </a:lnSpc>
            </a:pPr>
            <a:r>
              <a:rPr lang="en-US" sz="2400" i="1" dirty="0" smtClean="0">
                <a:hlinkClick r:id="rId4"/>
              </a:rPr>
              <a:t>brutzman@nps.navy.smil.mil</a:t>
            </a:r>
            <a:r>
              <a:rPr lang="en-US" sz="2400" i="1" dirty="0" smtClean="0"/>
              <a:t> </a:t>
            </a:r>
          </a:p>
          <a:p>
            <a:pPr marL="0" indent="0" algn="ctr">
              <a:lnSpc>
                <a:spcPct val="80000"/>
              </a:lnSpc>
            </a:pPr>
            <a:r>
              <a:rPr lang="en-US" sz="2400" i="1" dirty="0" smtClean="0">
                <a:hlinkClick r:id="rId5"/>
              </a:rPr>
              <a:t>http://faculty.nps.edu/brutzman</a:t>
            </a:r>
            <a:r>
              <a:rPr lang="en-US" sz="2400" i="1" dirty="0" smtClean="0"/>
              <a:t> </a:t>
            </a:r>
            <a:endParaRPr lang="en-US" i="1" dirty="0"/>
          </a:p>
          <a:p>
            <a:pPr marL="0" indent="0" algn="ctr">
              <a:lnSpc>
                <a:spcPct val="40000"/>
              </a:lnSpc>
            </a:pPr>
            <a:endParaRPr lang="en-US" dirty="0"/>
          </a:p>
          <a:p>
            <a:pPr marL="0" indent="0" algn="ctr">
              <a:lnSpc>
                <a:spcPct val="80000"/>
              </a:lnSpc>
            </a:pPr>
            <a:r>
              <a:rPr lang="en-US" sz="2400" dirty="0"/>
              <a:t>Code USW/Br, Naval Postgraduate School</a:t>
            </a:r>
          </a:p>
          <a:p>
            <a:pPr marL="0" indent="0" algn="ctr">
              <a:lnSpc>
                <a:spcPct val="80000"/>
              </a:lnSpc>
            </a:pPr>
            <a:r>
              <a:rPr lang="en-US" sz="2400" dirty="0"/>
              <a:t>Monterey California 93943-5000 USA</a:t>
            </a:r>
            <a:endParaRPr lang="en-US" dirty="0"/>
          </a:p>
          <a:p>
            <a:pPr marL="0" indent="0" algn="ctr">
              <a:lnSpc>
                <a:spcPct val="80000"/>
              </a:lnSpc>
            </a:pPr>
            <a:r>
              <a:rPr lang="en-US" sz="2400" dirty="0"/>
              <a:t>1.831.656.2149 </a:t>
            </a:r>
            <a:r>
              <a:rPr lang="en-US" sz="2400" dirty="0" smtClean="0"/>
              <a:t>work</a:t>
            </a:r>
            <a:endParaRPr lang="en-US" sz="2400" dirty="0"/>
          </a:p>
          <a:p>
            <a:pPr marL="0" indent="0" algn="ctr">
              <a:lnSpc>
                <a:spcPct val="80000"/>
              </a:lnSpc>
            </a:pPr>
            <a:r>
              <a:rPr lang="en-US" sz="2400" dirty="0" smtClean="0"/>
              <a:t>1.831.402.4809   cell</a:t>
            </a:r>
            <a:r>
              <a:rPr lang="en-US" dirty="0" smtClean="0">
                <a:hlinkClick r:id="" action="ppaction://noaction"/>
              </a:rPr>
              <a:t>    </a:t>
            </a:r>
            <a:endParaRPr lang="en-US" dirty="0">
              <a:hlinkClick r:id="" action="ppaction://noaction"/>
            </a:endParaRPr>
          </a:p>
        </p:txBody>
      </p:sp>
      <p:sp>
        <p:nvSpPr>
          <p:cNvPr id="25088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23913" y="2116138"/>
            <a:ext cx="7272337" cy="3979862"/>
          </a:xfrm>
        </p:spPr>
        <p:txBody>
          <a:bodyPr/>
          <a:lstStyle/>
          <a:p>
            <a:pPr marL="0" indent="0" algn="ctr">
              <a:lnSpc>
                <a:spcPct val="10000"/>
              </a:lnSpc>
            </a:pPr>
            <a:endParaRPr lang="en-US" dirty="0"/>
          </a:p>
          <a:p>
            <a:pPr marL="0" indent="0" algn="ctr">
              <a:lnSpc>
                <a:spcPct val="80000"/>
              </a:lnSpc>
            </a:pPr>
            <a:endParaRPr lang="en-US" dirty="0"/>
          </a:p>
          <a:p>
            <a:pPr marL="0" indent="0" algn="ctr">
              <a:lnSpc>
                <a:spcPct val="80000"/>
              </a:lnSpc>
            </a:pPr>
            <a:r>
              <a:rPr lang="en-US" b="1" dirty="0" smtClean="0"/>
              <a:t>Bob McGhee, Ph.D.</a:t>
            </a:r>
            <a:endParaRPr lang="en-US" b="1" dirty="0"/>
          </a:p>
          <a:p>
            <a:pPr marL="0" indent="0" algn="ctr">
              <a:lnSpc>
                <a:spcPct val="10000"/>
              </a:lnSpc>
            </a:pPr>
            <a:endParaRPr lang="en-US" b="1" dirty="0"/>
          </a:p>
          <a:p>
            <a:pPr marL="0" indent="0" algn="ctr">
              <a:lnSpc>
                <a:spcPct val="10000"/>
              </a:lnSpc>
            </a:pPr>
            <a:endParaRPr lang="en-US" dirty="0" smtClean="0"/>
          </a:p>
          <a:p>
            <a:pPr marL="0" indent="0" algn="ctr">
              <a:lnSpc>
                <a:spcPct val="10000"/>
              </a:lnSpc>
            </a:pPr>
            <a:r>
              <a:rPr lang="en-US" sz="2400" i="1" dirty="0" smtClean="0">
                <a:hlinkClick r:id="rId3"/>
              </a:rPr>
              <a:t>robertbmcghee@gmail.com</a:t>
            </a:r>
            <a:r>
              <a:rPr lang="en-US" sz="2400" i="1" dirty="0" smtClean="0"/>
              <a:t> </a:t>
            </a:r>
          </a:p>
          <a:p>
            <a:pPr marL="0" indent="0" algn="ctr">
              <a:lnSpc>
                <a:spcPct val="10000"/>
              </a:lnSpc>
            </a:pPr>
            <a:endParaRPr lang="en-US" dirty="0"/>
          </a:p>
          <a:p>
            <a:pPr marL="0" indent="0" algn="ctr">
              <a:lnSpc>
                <a:spcPct val="80000"/>
              </a:lnSpc>
            </a:pPr>
            <a:endParaRPr lang="en-US" sz="2400" dirty="0" smtClean="0"/>
          </a:p>
          <a:p>
            <a:pPr marL="0" indent="0" algn="ctr">
              <a:lnSpc>
                <a:spcPct val="80000"/>
              </a:lnSpc>
            </a:pPr>
            <a:r>
              <a:rPr lang="en-US" sz="2400" dirty="0" smtClean="0"/>
              <a:t>MOVES Institute</a:t>
            </a:r>
          </a:p>
          <a:p>
            <a:pPr marL="0" indent="0" algn="ctr">
              <a:lnSpc>
                <a:spcPct val="80000"/>
              </a:lnSpc>
            </a:pPr>
            <a:r>
              <a:rPr lang="en-US" sz="2400" dirty="0" smtClean="0"/>
              <a:t>Naval </a:t>
            </a:r>
            <a:r>
              <a:rPr lang="en-US" sz="2400" dirty="0"/>
              <a:t>Postgraduate School</a:t>
            </a:r>
          </a:p>
          <a:p>
            <a:pPr marL="0" indent="0" algn="ctr">
              <a:lnSpc>
                <a:spcPct val="80000"/>
              </a:lnSpc>
            </a:pPr>
            <a:r>
              <a:rPr lang="en-US" sz="2400" dirty="0"/>
              <a:t>Monterey California 93943-5000 </a:t>
            </a:r>
            <a:r>
              <a:rPr lang="en-US" sz="2400" dirty="0" smtClean="0"/>
              <a:t>USA</a:t>
            </a:r>
            <a:endParaRPr lang="en-US" dirty="0"/>
          </a:p>
        </p:txBody>
      </p:sp>
      <p:sp>
        <p:nvSpPr>
          <p:cNvPr id="25088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23913" y="2116138"/>
            <a:ext cx="7272337" cy="3979862"/>
          </a:xfrm>
        </p:spPr>
        <p:txBody>
          <a:bodyPr/>
          <a:lstStyle/>
          <a:p>
            <a:pPr marL="0" indent="0" algn="ctr">
              <a:lnSpc>
                <a:spcPct val="10000"/>
              </a:lnSpc>
            </a:pPr>
            <a:endParaRPr lang="en-US" dirty="0"/>
          </a:p>
          <a:p>
            <a:pPr marL="0" indent="0" algn="ctr">
              <a:lnSpc>
                <a:spcPct val="80000"/>
              </a:lnSpc>
            </a:pPr>
            <a:endParaRPr lang="en-US" dirty="0"/>
          </a:p>
          <a:p>
            <a:pPr marL="0" indent="0" algn="ctr">
              <a:lnSpc>
                <a:spcPct val="80000"/>
              </a:lnSpc>
            </a:pPr>
            <a:r>
              <a:rPr lang="en-US" b="1" dirty="0" smtClean="0"/>
              <a:t>CDR Duane Davis USN (Ret.) Ph.D.</a:t>
            </a:r>
            <a:endParaRPr lang="en-US" b="1" dirty="0"/>
          </a:p>
          <a:p>
            <a:pPr marL="0" indent="0" algn="ctr">
              <a:lnSpc>
                <a:spcPct val="10000"/>
              </a:lnSpc>
            </a:pPr>
            <a:endParaRPr lang="en-US" b="1" dirty="0" smtClean="0"/>
          </a:p>
          <a:p>
            <a:pPr marL="0" indent="0" algn="ctr">
              <a:lnSpc>
                <a:spcPct val="10000"/>
              </a:lnSpc>
            </a:pPr>
            <a:endParaRPr lang="en-US" b="1" dirty="0"/>
          </a:p>
          <a:p>
            <a:pPr marL="0" indent="0" algn="ctr">
              <a:lnSpc>
                <a:spcPct val="80000"/>
              </a:lnSpc>
            </a:pPr>
            <a:r>
              <a:rPr lang="en-US" sz="2400" i="1" dirty="0" smtClean="0">
                <a:hlinkClick r:id="rId3"/>
              </a:rPr>
              <a:t>dtdavi1@nps.edu</a:t>
            </a:r>
            <a:r>
              <a:rPr lang="en-US" sz="2400" i="1" dirty="0" smtClean="0"/>
              <a:t> </a:t>
            </a:r>
          </a:p>
          <a:p>
            <a:pPr marL="0" indent="0" algn="ctr">
              <a:lnSpc>
                <a:spcPct val="40000"/>
              </a:lnSpc>
            </a:pPr>
            <a:endParaRPr lang="en-US" dirty="0"/>
          </a:p>
          <a:p>
            <a:pPr marL="0" indent="0" algn="ctr">
              <a:lnSpc>
                <a:spcPct val="80000"/>
              </a:lnSpc>
            </a:pPr>
            <a:r>
              <a:rPr lang="en-US" sz="2400" dirty="0"/>
              <a:t>Code </a:t>
            </a:r>
            <a:r>
              <a:rPr lang="en-US" sz="2400" dirty="0" smtClean="0"/>
              <a:t>CS/</a:t>
            </a:r>
            <a:r>
              <a:rPr lang="en-US" sz="2400" dirty="0" err="1" smtClean="0"/>
              <a:t>Da</a:t>
            </a:r>
            <a:endParaRPr lang="en-US" sz="2400" dirty="0" smtClean="0"/>
          </a:p>
          <a:p>
            <a:pPr marL="0" indent="0" algn="ctr">
              <a:lnSpc>
                <a:spcPct val="80000"/>
              </a:lnSpc>
            </a:pPr>
            <a:r>
              <a:rPr lang="en-US" sz="2400" dirty="0" smtClean="0"/>
              <a:t>Naval </a:t>
            </a:r>
            <a:r>
              <a:rPr lang="en-US" sz="2400" dirty="0"/>
              <a:t>Postgraduate School</a:t>
            </a:r>
          </a:p>
          <a:p>
            <a:pPr marL="0" indent="0" algn="ctr">
              <a:lnSpc>
                <a:spcPct val="80000"/>
              </a:lnSpc>
            </a:pPr>
            <a:r>
              <a:rPr lang="en-US" sz="2400" dirty="0"/>
              <a:t>Monterey California 93943-5000 USA</a:t>
            </a:r>
            <a:endParaRPr lang="en-US" dirty="0"/>
          </a:p>
          <a:p>
            <a:pPr marL="0" indent="0" algn="ctr">
              <a:lnSpc>
                <a:spcPct val="80000"/>
              </a:lnSpc>
            </a:pPr>
            <a:r>
              <a:rPr lang="en-US" sz="2400" dirty="0" smtClean="0"/>
              <a:t>1.831.656.7980 work</a:t>
            </a:r>
            <a:endParaRPr lang="en-US" dirty="0">
              <a:hlinkClick r:id="" action="ppaction://noaction"/>
            </a:endParaRPr>
          </a:p>
        </p:txBody>
      </p:sp>
      <p:sp>
        <p:nvSpPr>
          <p:cNvPr id="25088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8382000" cy="4114800"/>
          </a:xfrm>
        </p:spPr>
        <p:txBody>
          <a:bodyPr/>
          <a:lstStyle/>
          <a:p>
            <a:r>
              <a:rPr lang="en-US" dirty="0" smtClean="0"/>
              <a:t>Define missions that include ethical constraints without relying on artificial intelligence (AI) or obscure abstractions for appropriate behavior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dirty="0" smtClean="0"/>
              <a:t>No </a:t>
            </a:r>
            <a:r>
              <a:rPr lang="en-US" dirty="0"/>
              <a:t>embedded </a:t>
            </a:r>
            <a:r>
              <a:rPr lang="en-US" dirty="0" smtClean="0"/>
              <a:t>homunculus or ethicist engine</a:t>
            </a:r>
          </a:p>
          <a:p>
            <a:r>
              <a:rPr lang="en-US" dirty="0" smtClean="0"/>
              <a:t>Design robot missions in way that can be adapted to a variety of disparate robot paradigms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dirty="0" smtClean="0"/>
              <a:t>Generally adaptable to tasking of diverse systems</a:t>
            </a:r>
          </a:p>
          <a:p>
            <a:r>
              <a:rPr lang="en-US" dirty="0" smtClean="0"/>
              <a:t>Build on patterns that work well for human groups cooperating on difficult, dangerous tasks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dirty="0" smtClean="0"/>
              <a:t>Otherwise still need human at end of </a:t>
            </a:r>
            <a:r>
              <a:rPr lang="en-US" dirty="0" err="1" smtClean="0"/>
              <a:t>comms</a:t>
            </a:r>
            <a:r>
              <a:rPr lang="en-US" dirty="0" smtClean="0"/>
              <a:t> tether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7016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Rational Behavior Model (RBM) </a:t>
            </a:r>
            <a:br>
              <a:rPr lang="en-US" dirty="0" smtClean="0"/>
            </a:br>
            <a:r>
              <a:rPr lang="en-US" dirty="0" smtClean="0"/>
              <a:t>3-layer robot 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Strategic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Declarative planning of goals while avoiding obstacles and observing constraints</a:t>
            </a:r>
          </a:p>
          <a:p>
            <a:r>
              <a:rPr lang="en-US" dirty="0" smtClean="0"/>
              <a:t>Tactical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Operational control of navigation, tactical and mission tasks.  Sensor employment.</a:t>
            </a:r>
          </a:p>
          <a:p>
            <a:r>
              <a:rPr lang="en-US" dirty="0" smtClean="0"/>
              <a:t>Execution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Low-level control tasks.  Open-loop, closed-loop commands for propulsors and effectors.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47800" y="6172200"/>
            <a:ext cx="74671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C000"/>
                </a:solidFill>
              </a:rPr>
              <a:t>Twenty+ years of well-documented, progressive work</a:t>
            </a:r>
            <a:endParaRPr lang="en-US" sz="24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Turing machine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8001000" cy="4648200"/>
          </a:xfrm>
        </p:spPr>
        <p:txBody>
          <a:bodyPr/>
          <a:lstStyle/>
          <a:p>
            <a:r>
              <a:rPr lang="en-US" dirty="0" smtClean="0"/>
              <a:t>Turing machine (TM) 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consists of a </a:t>
            </a:r>
            <a:r>
              <a:rPr lang="en-US" i="1" dirty="0" smtClean="0"/>
              <a:t>finite state machine</a:t>
            </a:r>
            <a:r>
              <a:rPr lang="en-US" dirty="0" smtClean="0"/>
              <a:t> (FSM) 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augmented by an </a:t>
            </a:r>
            <a:r>
              <a:rPr lang="en-US" i="1" dirty="0" smtClean="0"/>
              <a:t>external agent</a:t>
            </a:r>
            <a:r>
              <a:rPr lang="en-US" dirty="0" smtClean="0"/>
              <a:t> in the form of a </a:t>
            </a:r>
            <a:r>
              <a:rPr lang="en-US" i="1" dirty="0" smtClean="0"/>
              <a:t>potentially infinite</a:t>
            </a:r>
            <a:r>
              <a:rPr lang="en-US" dirty="0" smtClean="0"/>
              <a:t> memory 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realized as </a:t>
            </a:r>
            <a:r>
              <a:rPr lang="en-US" i="1" dirty="0" smtClean="0"/>
              <a:t>tape</a:t>
            </a:r>
            <a:r>
              <a:rPr lang="en-US" dirty="0" smtClean="0"/>
              <a:t> of an “incremental tape recorder”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Often referenced but seldom used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Extensive theoretical development has shown that Universal TM has greatest computational power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Clumsy to program, infrequently used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Nevertheless, appealing basis for theoretical design since it maps to </a:t>
            </a:r>
            <a:r>
              <a:rPr lang="en-US" i="1" dirty="0" smtClean="0"/>
              <a:t>general theory of any computation</a:t>
            </a:r>
            <a:endParaRPr lang="en-US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382000" cy="1143000"/>
          </a:xfrm>
        </p:spPr>
        <p:txBody>
          <a:bodyPr/>
          <a:lstStyle/>
          <a:p>
            <a:r>
              <a:rPr lang="en-US" dirty="0" smtClean="0"/>
              <a:t>Prior work:  two technical reports on Mission Execution Automaton (MEA)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05000"/>
            <a:ext cx="8153400" cy="4953000"/>
          </a:xfrm>
        </p:spPr>
        <p:txBody>
          <a:bodyPr/>
          <a:lstStyle/>
          <a:p>
            <a:r>
              <a:rPr lang="en-US" dirty="0" smtClean="0"/>
              <a:t>We adapted Universal Turing Machine (UTM) architecture to create a universal multiphase human-interactive MEA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Express fundamental logic of mission planning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Corresponds to RBM Strategic level implementation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Goal:  demonstrate computational generality</a:t>
            </a:r>
          </a:p>
          <a:p>
            <a:r>
              <a:rPr lang="en-US" dirty="0" smtClean="0"/>
              <a:t>Implemented using Prolog language for easy backtracking during planning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Prolog dialect:  Allegro Common Lisp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Interactive, text based 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Human provides external-world sensing responses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dirty="0" smtClean="0"/>
              <a:t>Goal-based Mission </a:t>
            </a:r>
            <a:r>
              <a:rPr lang="en-US" sz="4400" dirty="0"/>
              <a:t>E</a:t>
            </a:r>
            <a:r>
              <a:rPr lang="en-US" sz="4400" dirty="0" smtClean="0"/>
              <a:t>xample</a:t>
            </a:r>
            <a:endParaRPr lang="en-US" sz="44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8305800" cy="1828800"/>
          </a:xfrm>
        </p:spPr>
        <p:txBody>
          <a:bodyPr/>
          <a:lstStyle/>
          <a:p>
            <a:pPr marL="457200" indent="-457200" algn="l">
              <a:buFont typeface="Arial" pitchFamily="34" charset="0"/>
              <a:buChar char="•"/>
            </a:pPr>
            <a:r>
              <a:rPr lang="en-US" dirty="0" smtClean="0"/>
              <a:t>Simple yet general mission goals, decision logic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dirty="0" smtClean="0"/>
              <a:t>Common approach, adaptable to other vehicles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dirty="0"/>
              <a:t>E</a:t>
            </a:r>
            <a:r>
              <a:rPr lang="en-US" dirty="0" smtClean="0"/>
              <a:t>xtendable and </a:t>
            </a:r>
            <a:r>
              <a:rPr lang="en-US" dirty="0" err="1" smtClean="0"/>
              <a:t>refinable</a:t>
            </a:r>
            <a:r>
              <a:rPr lang="en-US" dirty="0" smtClean="0"/>
              <a:t> mission tasking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5803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theme1.xml><?xml version="1.0" encoding="utf-8"?>
<a:theme xmlns:a="http://schemas.openxmlformats.org/drawingml/2006/main" name="MOVES-NPS-dk">
  <a:themeElements>
    <a:clrScheme name="MOVES-NPS-dk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FFCC"/>
      </a:hlink>
      <a:folHlink>
        <a:srgbClr val="99CC00"/>
      </a:folHlink>
    </a:clrScheme>
    <a:fontScheme name="MOVES-NPS-dk">
      <a:majorFont>
        <a:latin typeface="Tahoma"/>
        <a:ea typeface="ＭＳ Ｐゴシック"/>
        <a:cs typeface=""/>
      </a:majorFont>
      <a:minorFont>
        <a:latin typeface="Tahom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MOVES-NPS-d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VES-NPS-d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VES-NPS-d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VES-NPS-d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VES-NPS-d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VES-NPS-d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VES-NPS-d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VES-NPS-d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VES-NPS-d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VES-NPS-d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VES-NPS-d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VES-NPS-d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VES-NPS-dk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FFCC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NpsMovesSingaporeModelingGoals.2007December7</Template>
  <TotalTime>3174</TotalTime>
  <Words>2573</Words>
  <Application>Microsoft Office PowerPoint</Application>
  <PresentationFormat>On-screen Show (4:3)</PresentationFormat>
  <Paragraphs>459</Paragraphs>
  <Slides>43</Slides>
  <Notes>16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MOVES-NPS-dk</vt:lpstr>
      <vt:lpstr>Universal Mission Controller with Run-Time Ethics Checking for Autonomous Unmanned Vehicles</vt:lpstr>
      <vt:lpstr>Topics</vt:lpstr>
      <vt:lpstr>Motivating problem: ethics</vt:lpstr>
      <vt:lpstr>Motivation:  human-taskable underwater robots</vt:lpstr>
      <vt:lpstr>Our approach</vt:lpstr>
      <vt:lpstr>Rational Behavior Model (RBM)  3-layer robot architecture</vt:lpstr>
      <vt:lpstr>Turing machine</vt:lpstr>
      <vt:lpstr>Prior work:  two technical reports on Mission Execution Automaton (MEA)</vt:lpstr>
      <vt:lpstr>Goal-based Mission Example</vt:lpstr>
      <vt:lpstr>Example Goal-based Mission Definition</vt:lpstr>
      <vt:lpstr>Goal-based Mission Example</vt:lpstr>
      <vt:lpstr>Mission execution rule set:  simply loop through phases</vt:lpstr>
      <vt:lpstr>Executable mission rule set:  loop through phases</vt:lpstr>
      <vt:lpstr>Executable mission phases for this example added to Prolog rule set</vt:lpstr>
      <vt:lpstr>Adding ethical constraints  to mission requirements</vt:lpstr>
      <vt:lpstr>Example ethical constraints, civil</vt:lpstr>
      <vt:lpstr>Example ethical constraints, military</vt:lpstr>
      <vt:lpstr>Key insight</vt:lpstr>
      <vt:lpstr>Goal-based Mission Example, with constraints</vt:lpstr>
      <vt:lpstr>Running mission example #1</vt:lpstr>
      <vt:lpstr>Running mission examples # 2, 3</vt:lpstr>
      <vt:lpstr>Theory versus practice</vt:lpstr>
      <vt:lpstr>Challenge: broad implementation</vt:lpstr>
      <vt:lpstr>AUV Workbench</vt:lpstr>
      <vt:lpstr>Autonomous Vehicle Command Language (AVCL)</vt:lpstr>
      <vt:lpstr>AVCL vocabulary:  AllCommandsUuv.xml</vt:lpstr>
      <vt:lpstr>PowerPoint Presentation</vt:lpstr>
      <vt:lpstr>PowerPoint Presentation</vt:lpstr>
      <vt:lpstr>Example mission, as pseudo-code XML</vt:lpstr>
      <vt:lpstr>Corresponding example: MEAMission.xml using AVCL xml</vt:lpstr>
      <vt:lpstr>AUV Workbench MEA mission</vt:lpstr>
      <vt:lpstr>MeaMission.xml results</vt:lpstr>
      <vt:lpstr>Mission definition observations</vt:lpstr>
      <vt:lpstr>Generality to other robots</vt:lpstr>
      <vt:lpstr>Looking ahead</vt:lpstr>
      <vt:lpstr>Thoughts on autonomous ethics</vt:lpstr>
      <vt:lpstr>Multi-layer robot architectures… onward and upward!</vt:lpstr>
      <vt:lpstr>NPS wargames and workshops include robot tasking, ethics issues</vt:lpstr>
      <vt:lpstr>Next steps, wish list</vt:lpstr>
      <vt:lpstr>Acknowledgements and Discussion</vt:lpstr>
      <vt:lpstr>Contact</vt:lpstr>
      <vt:lpstr>Contact</vt:lpstr>
      <vt:lpstr>Contact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Assessing Use of ACDM to Resolve IUSS Data-Dissemination Issues</dc:title>
  <dc:creator>Don Brutzman</dc:creator>
  <cp:lastModifiedBy>brutzman</cp:lastModifiedBy>
  <cp:revision>420</cp:revision>
  <dcterms:created xsi:type="dcterms:W3CDTF">2010-09-20T22:16:09Z</dcterms:created>
  <dcterms:modified xsi:type="dcterms:W3CDTF">2012-10-06T22:49:27Z</dcterms:modified>
</cp:coreProperties>
</file>