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6" r:id="rId2"/>
    <p:sldId id="413" r:id="rId3"/>
    <p:sldId id="400" r:id="rId4"/>
    <p:sldId id="408" r:id="rId5"/>
    <p:sldId id="409" r:id="rId6"/>
    <p:sldId id="385" r:id="rId7"/>
    <p:sldId id="388" r:id="rId8"/>
    <p:sldId id="386" r:id="rId9"/>
    <p:sldId id="399" r:id="rId10"/>
    <p:sldId id="420" r:id="rId11"/>
    <p:sldId id="398" r:id="rId12"/>
    <p:sldId id="417" r:id="rId13"/>
    <p:sldId id="418" r:id="rId14"/>
    <p:sldId id="403" r:id="rId15"/>
    <p:sldId id="412" r:id="rId16"/>
    <p:sldId id="4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404" autoAdjust="0"/>
  </p:normalViewPr>
  <p:slideViewPr>
    <p:cSldViewPr snapToGrid="0">
      <p:cViewPr varScale="1">
        <p:scale>
          <a:sx n="73" d="100"/>
          <a:sy n="73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D0828-FD5B-47D1-8690-E178D5B99DF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A9EC2-D47D-460E-8CA6-1062CD67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72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4DE0-E16D-4D6B-946A-2DBDDB7A85A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9A399-60CC-4C1D-A03E-33763C70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0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0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Output File -&gt; Output for Antenna Examples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10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show progressive</a:t>
            </a:r>
            <a:r>
              <a:rPr lang="en-US" baseline="0" dirty="0" smtClean="0"/>
              <a:t> slices</a:t>
            </a:r>
          </a:p>
          <a:p>
            <a:r>
              <a:rPr lang="en-US" baseline="0" dirty="0" smtClean="0"/>
              <a:t>Also add to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1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8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 smtClean="0"/>
              <a:t>Audience – Radar experts and 3D visualization experts – We want a dialog.</a:t>
            </a:r>
          </a:p>
          <a:p>
            <a:pPr marL="228600" indent="-228600">
              <a:buAutoNum type="arabicParenBoth"/>
            </a:pPr>
            <a:r>
              <a:rPr lang="en-US" dirty="0" smtClean="0"/>
              <a:t>Motivation – Explore</a:t>
            </a:r>
            <a:r>
              <a:rPr lang="en-US" baseline="0" dirty="0" smtClean="0"/>
              <a:t> </a:t>
            </a:r>
            <a:r>
              <a:rPr lang="en-US" b="1" u="none" baseline="0" dirty="0" smtClean="0">
                <a:solidFill>
                  <a:srgbClr val="FF0000"/>
                </a:solidFill>
                <a:effectLst/>
              </a:rPr>
              <a:t>various</a:t>
            </a:r>
            <a:r>
              <a:rPr lang="en-US" baseline="0" dirty="0" smtClean="0"/>
              <a:t> 3D visualization techniques for presenting </a:t>
            </a:r>
            <a:r>
              <a:rPr lang="en-US" b="1" baseline="0" dirty="0" smtClean="0"/>
              <a:t>dynamic </a:t>
            </a:r>
            <a:r>
              <a:rPr lang="en-US" baseline="0" dirty="0" smtClean="0"/>
              <a:t>radar characteristic.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Not a Goal – </a:t>
            </a:r>
            <a:r>
              <a:rPr lang="en-US" b="1" baseline="0" dirty="0" smtClean="0">
                <a:solidFill>
                  <a:srgbClr val="FF0000"/>
                </a:solidFill>
              </a:rPr>
              <a:t>find one </a:t>
            </a:r>
            <a:r>
              <a:rPr lang="en-US" baseline="0" dirty="0" smtClean="0"/>
              <a:t>single technique – it doesn’t exist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Goal – </a:t>
            </a:r>
            <a:r>
              <a:rPr lang="en-US" b="1" baseline="0" dirty="0" smtClean="0"/>
              <a:t>Improve</a:t>
            </a:r>
            <a:r>
              <a:rPr lang="en-US" baseline="0" dirty="0" smtClean="0"/>
              <a:t> understating of radar through better presentation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9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 smtClean="0"/>
              <a:t>3 common presentation</a:t>
            </a:r>
          </a:p>
          <a:p>
            <a:r>
              <a:rPr lang="en-US" dirty="0" smtClean="0"/>
              <a:t>(2) References can be on slide </a:t>
            </a:r>
            <a:r>
              <a:rPr lang="en-US" b="1" dirty="0" smtClean="0"/>
              <a:t>comments</a:t>
            </a:r>
          </a:p>
          <a:p>
            <a:endParaRPr lang="en-US" dirty="0" smtClean="0"/>
          </a:p>
          <a:p>
            <a:r>
              <a:rPr lang="en-US" dirty="0" smtClean="0"/>
              <a:t>(3)</a:t>
            </a:r>
            <a:r>
              <a:rPr lang="en-US" baseline="0" dirty="0" smtClean="0"/>
              <a:t> Page</a:t>
            </a:r>
          </a:p>
          <a:p>
            <a:r>
              <a:rPr lang="en-US" baseline="0" dirty="0" smtClean="0"/>
              <a:t>(4) </a:t>
            </a:r>
            <a:r>
              <a:rPr lang="en-US" b="1" baseline="0" dirty="0" smtClean="0"/>
              <a:t>Better</a:t>
            </a:r>
            <a:r>
              <a:rPr lang="en-US" baseline="0" dirty="0" smtClean="0"/>
              <a:t> yet : can you just </a:t>
            </a:r>
            <a:r>
              <a:rPr lang="en-US" b="1" baseline="0" dirty="0" smtClean="0"/>
              <a:t>use</a:t>
            </a:r>
            <a:r>
              <a:rPr lang="en-US" baseline="0" dirty="0" smtClean="0"/>
              <a:t> your images in this index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8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/>
              <a:t>Title + ‘Examples’</a:t>
            </a:r>
          </a:p>
          <a:p>
            <a:pPr marL="228600" indent="-228600">
              <a:buAutoNum type="arabicParenBoth"/>
            </a:pPr>
            <a:r>
              <a:rPr lang="en-US" dirty="0" smtClean="0"/>
              <a:t>Beam Propagation</a:t>
            </a:r>
            <a:r>
              <a:rPr lang="en-US" baseline="0" dirty="0" smtClean="0"/>
              <a:t> + ‘power -3dB </a:t>
            </a:r>
            <a:r>
              <a:rPr lang="en-US" baseline="0" dirty="0" err="1" smtClean="0"/>
              <a:t>Iso</a:t>
            </a:r>
            <a:r>
              <a:rPr lang="en-US" baseline="0" dirty="0" smtClean="0"/>
              <a:t>-surfaces.’</a:t>
            </a:r>
          </a:p>
          <a:p>
            <a:pPr marL="228600" indent="-228600">
              <a:buAutoNum type="arabicParenBoth"/>
            </a:pPr>
            <a:r>
              <a:rPr lang="en-US" b="1" baseline="0" dirty="0" smtClean="0"/>
              <a:t>for</a:t>
            </a:r>
            <a:r>
              <a:rPr lang="en-US" baseline="0" dirty="0" smtClean="0"/>
              <a:t> and + ‘and beam consistency’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Figure name : Helical Antenna, Spider Quad Antenna, 3-Element Yagi Antenna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/>
              <a:t>Title : using (various antenna types and ) beam pattern ~~~</a:t>
            </a:r>
          </a:p>
          <a:p>
            <a:pPr marL="228600" indent="-228600">
              <a:buAutoNum type="arabicParenBoth"/>
            </a:pPr>
            <a:r>
              <a:rPr lang="en-US" dirty="0" smtClean="0"/>
              <a:t>Can we make antennas more noticeable?</a:t>
            </a:r>
          </a:p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5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/>
              <a:t>Switch</a:t>
            </a:r>
            <a:r>
              <a:rPr lang="en-US" baseline="0" dirty="0" smtClean="0"/>
              <a:t> order of bullets to untangle arrows.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Weather -&gt; Weather Effects</a:t>
            </a:r>
          </a:p>
          <a:p>
            <a:pPr marL="0" indent="0">
              <a:buNone/>
            </a:pPr>
            <a:r>
              <a:rPr lang="en-US" baseline="0" dirty="0" smtClean="0"/>
              <a:t>       - Additional parameters possible</a:t>
            </a:r>
          </a:p>
          <a:p>
            <a:pPr marL="0" indent="0">
              <a:buNone/>
            </a:pPr>
            <a:r>
              <a:rPr lang="en-US" baseline="0" dirty="0" smtClean="0"/>
              <a:t>(3) Object -&gt; Object, Radar Cross Section</a:t>
            </a:r>
          </a:p>
          <a:p>
            <a:pPr marL="0" indent="0">
              <a:buNone/>
            </a:pPr>
            <a:r>
              <a:rPr lang="en-US" baseline="0" dirty="0" smtClean="0"/>
              <a:t>       - Align for readability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7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/>
              <a:t>De-confliction and selection are important</a:t>
            </a:r>
          </a:p>
          <a:p>
            <a:pPr marL="228600" indent="-228600">
              <a:buAutoNum type="arabicParenBoth"/>
            </a:pPr>
            <a:r>
              <a:rPr lang="en-US" dirty="0" smtClean="0"/>
              <a:t>Assist discussion : include slide</a:t>
            </a:r>
            <a:r>
              <a:rPr lang="en-US" baseline="0" dirty="0" smtClean="0"/>
              <a:t>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6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/>
              <a:t>Video</a:t>
            </a:r>
            <a:r>
              <a:rPr lang="en-US" baseline="0" dirty="0" smtClean="0"/>
              <a:t> comparing multiple presentation techniques for single scenario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Discuss with me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Cloud volume data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Show </a:t>
            </a:r>
            <a:r>
              <a:rPr lang="en-US" b="1" baseline="0" dirty="0" smtClean="0"/>
              <a:t>ship and aircraft here</a:t>
            </a:r>
          </a:p>
          <a:p>
            <a:pPr marL="228600" indent="-228600">
              <a:buAutoNum type="arabicParenBoth"/>
            </a:pPr>
            <a:r>
              <a:rPr lang="en-US" b="0" dirty="0" smtClean="0"/>
              <a:t>3D as 2D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15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3D as 2D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399-60CC-4C1D-A03E-33763C7027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3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C979-038F-43A8-83E7-8FB8793DA7C2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7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13D3-B0F6-48ED-A8C0-236DA50487A6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5CD2-8A83-4E3D-ADA9-7C0E0E634016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2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8DA-9FC5-4A15-B010-1DFB091ED711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6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D6D-D1C0-4CC4-A7E7-797523CB1D08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0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D2AB-CC56-4134-B55D-3C837B67C566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9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4357-D3A6-47D6-BEEA-D9C61D0EE7A2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C5D3-E373-461A-9BB1-AAFF626843D0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0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0F4-4F2E-4A9A-9BD9-79F863C5C116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98BE-7ADA-4940-B1D8-915C28BB130D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31F-14D4-43BB-A69E-B347CECA9EC4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‹#›</a:t>
            </a:fld>
            <a:r>
              <a:rPr lang="en-US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863E-6929-4F96-98B2-085DC3844BB3}" type="datetime1">
              <a:rPr lang="en-US" altLang="ko-KR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27FF6-B97B-4E2D-8712-39758AEED08A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im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rutzman@nps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avage.nps.edu/Savage/CommunicationsAndSensors/Rada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umerical_Electromagnetics_Code" TargetMode="External"/><Relationship Id="rId2" Type="http://schemas.openxmlformats.org/officeDocument/2006/relationships/hyperlink" Target="http://www.qsl.net/4nec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ples.x3dom.org/example/RadarVolumeStyle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VolumeRenderingCloud_short.mp4" TargetMode="External"/><Relationship Id="rId5" Type="http://schemas.openxmlformats.org/officeDocument/2006/relationships/hyperlink" Target="https://vimeo.com/103145827" TargetMode="External"/><Relationship Id="rId4" Type="http://schemas.openxmlformats.org/officeDocument/2006/relationships/hyperlink" Target="https://dl.acm.org/citation.cfm?id=277532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help/phased/examples/scan-radar-using-a-uniform-rectangular-array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sl.net/4nec2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xamples.x3dom.org/example/RadarVolumeStyle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works.com/help/phased/examples/scan-radar-using-a-uniform-rectangular-arra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4462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Visualizing X3D Radar Beam Model 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8220"/>
            <a:ext cx="6858000" cy="2077988"/>
          </a:xfrm>
        </p:spPr>
        <p:txBody>
          <a:bodyPr>
            <a:normAutofit/>
          </a:bodyPr>
          <a:lstStyle/>
          <a:p>
            <a:r>
              <a:rPr lang="en-US" dirty="0" smtClean="0"/>
              <a:t>Sungmin Kwon </a:t>
            </a:r>
            <a:r>
              <a:rPr lang="en-US" dirty="0" smtClean="0">
                <a:hlinkClick r:id="rId3"/>
              </a:rPr>
              <a:t>lucidaim@gmail.com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Don Brutzman </a:t>
            </a:r>
            <a:r>
              <a:rPr lang="en-US" dirty="0" smtClean="0">
                <a:hlinkClick r:id="rId4"/>
              </a:rPr>
              <a:t>Brutzman@nps.edu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27 JUL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825625"/>
            <a:ext cx="8075083" cy="4351338"/>
          </a:xfrm>
        </p:spPr>
        <p:txBody>
          <a:bodyPr/>
          <a:lstStyle/>
          <a:p>
            <a:r>
              <a:rPr lang="en-US" altLang="ko-KR" dirty="0" smtClean="0"/>
              <a:t>All research products are published as open source.</a:t>
            </a:r>
          </a:p>
          <a:p>
            <a:r>
              <a:rPr lang="en-US" altLang="ko-KR" dirty="0" smtClean="0"/>
              <a:t>These models, imagery and video are all online at </a:t>
            </a:r>
          </a:p>
          <a:p>
            <a:pPr lvl="1"/>
            <a:r>
              <a:rPr lang="en-US" altLang="ko-KR" sz="2000" dirty="0">
                <a:hlinkClick r:id="rId2"/>
              </a:rPr>
              <a:t>https://</a:t>
            </a:r>
            <a:r>
              <a:rPr lang="en-US" altLang="ko-KR" sz="2000" dirty="0" smtClean="0">
                <a:hlinkClick r:id="rId2"/>
              </a:rPr>
              <a:t>savage.nps.edu/Savage/CommunicationsAndSensors/Radar</a:t>
            </a:r>
            <a:endParaRPr lang="ko-KR" alt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10</a:t>
            </a:fld>
            <a:r>
              <a:rPr lang="en-US" smtClean="0"/>
              <a:t>/15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Media assets availability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24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701" y="2576945"/>
            <a:ext cx="7772400" cy="784038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Reference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11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28" y="296607"/>
            <a:ext cx="7886700" cy="1006475"/>
          </a:xfrm>
        </p:spPr>
        <p:txBody>
          <a:bodyPr/>
          <a:lstStyle/>
          <a:p>
            <a:r>
              <a:rPr lang="en-US" dirty="0" smtClean="0"/>
              <a:t>[1] 4nec2.exe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86" y="1411343"/>
            <a:ext cx="6686550" cy="53772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NEC-2 based antenna modeler and optimizer</a:t>
            </a:r>
          </a:p>
          <a:p>
            <a:pPr lvl="1"/>
            <a:r>
              <a:rPr lang="en-US" sz="2000" dirty="0" err="1"/>
              <a:t>Arie</a:t>
            </a:r>
            <a:r>
              <a:rPr lang="en-US" sz="2000" dirty="0"/>
              <a:t> </a:t>
            </a:r>
            <a:r>
              <a:rPr lang="en-US" sz="2000" dirty="0" err="1"/>
              <a:t>Voors</a:t>
            </a:r>
            <a:r>
              <a:rPr lang="en-US" sz="2000" dirty="0"/>
              <a:t> encapsulates NEC2 code with windows-based GUI and provides good environment to use NEC2 code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You can get this program free. (</a:t>
            </a:r>
            <a:r>
              <a:rPr lang="en-US" sz="2000" dirty="0" err="1" smtClean="0"/>
              <a:t>ver</a:t>
            </a:r>
            <a:r>
              <a:rPr lang="en-US" sz="2000" dirty="0" smtClean="0"/>
              <a:t> 5.8.16)</a:t>
            </a:r>
          </a:p>
          <a:p>
            <a:pPr lvl="1"/>
            <a:r>
              <a:rPr lang="en-US" sz="2000" dirty="0" smtClean="0">
                <a:hlinkClick r:id="rId2"/>
              </a:rPr>
              <a:t>http://</a:t>
            </a:r>
            <a:r>
              <a:rPr lang="en-US" sz="2000" dirty="0">
                <a:hlinkClick r:id="rId2"/>
              </a:rPr>
              <a:t>www.qsl.net/4nec2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5"/>
            <a:endParaRPr lang="en-US" sz="1400" dirty="0" smtClean="0"/>
          </a:p>
          <a:p>
            <a:r>
              <a:rPr lang="en-US" sz="2400" dirty="0" smtClean="0"/>
              <a:t>NEC (Numerical </a:t>
            </a:r>
            <a:r>
              <a:rPr lang="en-US" sz="2400" dirty="0"/>
              <a:t>Electromagnetics </a:t>
            </a:r>
            <a:r>
              <a:rPr lang="en-US" sz="2400" dirty="0" smtClean="0"/>
              <a:t>Code)</a:t>
            </a:r>
          </a:p>
          <a:p>
            <a:pPr lvl="1"/>
            <a:r>
              <a:rPr lang="en-US" sz="2000" dirty="0" smtClean="0"/>
              <a:t>Popular </a:t>
            </a:r>
            <a:r>
              <a:rPr lang="en-US" sz="2000" dirty="0"/>
              <a:t>antenna modeling system for wire and surface </a:t>
            </a:r>
            <a:r>
              <a:rPr lang="en-US" sz="2000" dirty="0" smtClean="0"/>
              <a:t>antennas</a:t>
            </a:r>
          </a:p>
          <a:p>
            <a:pPr lvl="1"/>
            <a:r>
              <a:rPr lang="en-US" sz="2000" dirty="0"/>
              <a:t>It was originally written in </a:t>
            </a:r>
            <a:r>
              <a:rPr lang="en-US" sz="2000" dirty="0">
                <a:solidFill>
                  <a:srgbClr val="FF0000"/>
                </a:solidFill>
              </a:rPr>
              <a:t>FORTRAN</a:t>
            </a:r>
            <a:r>
              <a:rPr lang="en-US" sz="2000" dirty="0"/>
              <a:t> in the 1970s by Gerald Burke and Andrew </a:t>
            </a:r>
            <a:r>
              <a:rPr lang="en-US" sz="2000" dirty="0" err="1"/>
              <a:t>Poggio</a:t>
            </a:r>
            <a:r>
              <a:rPr lang="en-US" sz="2000" dirty="0"/>
              <a:t> of the Lawrence Livermore National </a:t>
            </a:r>
            <a:r>
              <a:rPr lang="en-US" sz="2000" dirty="0" smtClean="0"/>
              <a:t>Laboratory.</a:t>
            </a:r>
            <a:endParaRPr lang="en-US" sz="2000" dirty="0"/>
          </a:p>
          <a:p>
            <a:pPr lvl="1"/>
            <a:r>
              <a:rPr lang="en-US" sz="2000" dirty="0"/>
              <a:t>By far the most common version is </a:t>
            </a:r>
            <a:r>
              <a:rPr lang="en-US" sz="2000" b="1" dirty="0"/>
              <a:t>NEC-2</a:t>
            </a:r>
            <a:r>
              <a:rPr lang="en-US" sz="2000" dirty="0"/>
              <a:t>, the last to be released in fully public </a:t>
            </a:r>
            <a:r>
              <a:rPr lang="en-US" sz="2000" dirty="0" smtClean="0"/>
              <a:t>form</a:t>
            </a:r>
          </a:p>
          <a:p>
            <a:pPr marL="457200" lvl="1" indent="0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en.wikipedia.org/wiki/Numerical_Electromagnetics_Code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479009"/>
            <a:ext cx="1808772" cy="256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089837"/>
            <a:ext cx="1808772" cy="264906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12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149372"/>
            <a:ext cx="8505440" cy="1190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4nec2.exe Output for Antenna Examples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530996" y="2581561"/>
            <a:ext cx="4008932" cy="4122117"/>
            <a:chOff x="437622" y="1574445"/>
            <a:chExt cx="4152134" cy="43768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262" y="1574445"/>
              <a:ext cx="4076738" cy="4367934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37622" y="5842888"/>
              <a:ext cx="4152134" cy="108369"/>
              <a:chOff x="4925200" y="4049292"/>
              <a:chExt cx="4152134" cy="28875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960731" y="4049292"/>
                <a:ext cx="4076737" cy="288753"/>
                <a:chOff x="4960731" y="4049292"/>
                <a:chExt cx="4369508" cy="288753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4960731" y="4049292"/>
                  <a:ext cx="2185794" cy="288753"/>
                  <a:chOff x="361874" y="4261281"/>
                  <a:chExt cx="4662452" cy="266331"/>
                </a:xfrm>
                <a:solidFill>
                  <a:schemeClr val="bg1"/>
                </a:solidFill>
              </p:grpSpPr>
              <p:sp>
                <p:nvSpPr>
                  <p:cNvPr id="27" name="Double Wave 26"/>
                  <p:cNvSpPr/>
                  <p:nvPr/>
                </p:nvSpPr>
                <p:spPr>
                  <a:xfrm>
                    <a:off x="361874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Double Wave 27"/>
                  <p:cNvSpPr/>
                  <p:nvPr/>
                </p:nvSpPr>
                <p:spPr>
                  <a:xfrm>
                    <a:off x="129614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Double Wave 28"/>
                  <p:cNvSpPr/>
                  <p:nvPr/>
                </p:nvSpPr>
                <p:spPr>
                  <a:xfrm>
                    <a:off x="2230406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Double Wave 29"/>
                  <p:cNvSpPr/>
                  <p:nvPr/>
                </p:nvSpPr>
                <p:spPr>
                  <a:xfrm>
                    <a:off x="3160233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Double Wave 30"/>
                  <p:cNvSpPr/>
                  <p:nvPr/>
                </p:nvSpPr>
                <p:spPr>
                  <a:xfrm>
                    <a:off x="409006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7144445" y="4049292"/>
                  <a:ext cx="2185794" cy="288753"/>
                  <a:chOff x="361874" y="4261281"/>
                  <a:chExt cx="4662452" cy="266331"/>
                </a:xfrm>
                <a:solidFill>
                  <a:schemeClr val="bg1"/>
                </a:solidFill>
              </p:grpSpPr>
              <p:sp>
                <p:nvSpPr>
                  <p:cNvPr id="22" name="Double Wave 21"/>
                  <p:cNvSpPr/>
                  <p:nvPr/>
                </p:nvSpPr>
                <p:spPr>
                  <a:xfrm>
                    <a:off x="361874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Double Wave 22"/>
                  <p:cNvSpPr/>
                  <p:nvPr/>
                </p:nvSpPr>
                <p:spPr>
                  <a:xfrm>
                    <a:off x="129614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Double Wave 23"/>
                  <p:cNvSpPr/>
                  <p:nvPr/>
                </p:nvSpPr>
                <p:spPr>
                  <a:xfrm>
                    <a:off x="2230406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Double Wave 24"/>
                  <p:cNvSpPr/>
                  <p:nvPr/>
                </p:nvSpPr>
                <p:spPr>
                  <a:xfrm>
                    <a:off x="3160233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Double Wave 25"/>
                  <p:cNvSpPr/>
                  <p:nvPr/>
                </p:nvSpPr>
                <p:spPr>
                  <a:xfrm>
                    <a:off x="409006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Oval 8"/>
              <p:cNvSpPr/>
              <p:nvPr/>
            </p:nvSpPr>
            <p:spPr>
              <a:xfrm>
                <a:off x="5337831" y="4077242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746475" y="4077242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53301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555838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966707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373410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786041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191781" y="4078867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603024" y="407410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014490" y="4078867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925200" y="4077316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683278" y="2402997"/>
            <a:ext cx="4166752" cy="4238785"/>
            <a:chOff x="4664672" y="2218498"/>
            <a:chExt cx="4166752" cy="42387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4198"/>
            <a:stretch/>
          </p:blipFill>
          <p:spPr>
            <a:xfrm>
              <a:off x="4705388" y="2242203"/>
              <a:ext cx="4076738" cy="4184600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4664672" y="2218498"/>
              <a:ext cx="4152134" cy="108369"/>
              <a:chOff x="4925200" y="4049292"/>
              <a:chExt cx="4152134" cy="28875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960731" y="4049292"/>
                <a:ext cx="4076737" cy="288753"/>
                <a:chOff x="4960731" y="4049292"/>
                <a:chExt cx="4369508" cy="288753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4960731" y="4049292"/>
                  <a:ext cx="2185794" cy="288753"/>
                  <a:chOff x="361874" y="4261281"/>
                  <a:chExt cx="4662452" cy="266331"/>
                </a:xfrm>
                <a:solidFill>
                  <a:schemeClr val="bg1"/>
                </a:solidFill>
              </p:grpSpPr>
              <p:sp>
                <p:nvSpPr>
                  <p:cNvPr id="52" name="Double Wave 51"/>
                  <p:cNvSpPr/>
                  <p:nvPr/>
                </p:nvSpPr>
                <p:spPr>
                  <a:xfrm>
                    <a:off x="361874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Double Wave 52"/>
                  <p:cNvSpPr/>
                  <p:nvPr/>
                </p:nvSpPr>
                <p:spPr>
                  <a:xfrm>
                    <a:off x="129614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Double Wave 53"/>
                  <p:cNvSpPr/>
                  <p:nvPr/>
                </p:nvSpPr>
                <p:spPr>
                  <a:xfrm>
                    <a:off x="2230406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Double Wave 54"/>
                  <p:cNvSpPr/>
                  <p:nvPr/>
                </p:nvSpPr>
                <p:spPr>
                  <a:xfrm>
                    <a:off x="3160233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Double Wave 55"/>
                  <p:cNvSpPr/>
                  <p:nvPr/>
                </p:nvSpPr>
                <p:spPr>
                  <a:xfrm>
                    <a:off x="409006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7144445" y="4049292"/>
                  <a:ext cx="2185794" cy="288753"/>
                  <a:chOff x="361874" y="4261281"/>
                  <a:chExt cx="4662452" cy="266331"/>
                </a:xfrm>
                <a:solidFill>
                  <a:schemeClr val="bg1"/>
                </a:solidFill>
              </p:grpSpPr>
              <p:sp>
                <p:nvSpPr>
                  <p:cNvPr id="47" name="Double Wave 46"/>
                  <p:cNvSpPr/>
                  <p:nvPr/>
                </p:nvSpPr>
                <p:spPr>
                  <a:xfrm>
                    <a:off x="361874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Double Wave 47"/>
                  <p:cNvSpPr/>
                  <p:nvPr/>
                </p:nvSpPr>
                <p:spPr>
                  <a:xfrm>
                    <a:off x="129614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Double Wave 48"/>
                  <p:cNvSpPr/>
                  <p:nvPr/>
                </p:nvSpPr>
                <p:spPr>
                  <a:xfrm>
                    <a:off x="2230406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Double Wave 49"/>
                  <p:cNvSpPr/>
                  <p:nvPr/>
                </p:nvSpPr>
                <p:spPr>
                  <a:xfrm>
                    <a:off x="3160233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Double Wave 50"/>
                  <p:cNvSpPr/>
                  <p:nvPr/>
                </p:nvSpPr>
                <p:spPr>
                  <a:xfrm>
                    <a:off x="409006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4" name="Oval 33"/>
              <p:cNvSpPr/>
              <p:nvPr/>
            </p:nvSpPr>
            <p:spPr>
              <a:xfrm>
                <a:off x="5337831" y="4077242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746475" y="4077242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153301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55838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966707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373410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786041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191781" y="4078867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603024" y="407410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14490" y="4078867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925200" y="4077316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679290" y="6348914"/>
              <a:ext cx="4152134" cy="108369"/>
              <a:chOff x="4925200" y="4049292"/>
              <a:chExt cx="4152134" cy="28875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960731" y="4049292"/>
                <a:ext cx="4076737" cy="288753"/>
                <a:chOff x="4960731" y="4049292"/>
                <a:chExt cx="4369508" cy="288753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4960731" y="4049292"/>
                  <a:ext cx="2185794" cy="288753"/>
                  <a:chOff x="361874" y="4261281"/>
                  <a:chExt cx="4662452" cy="266331"/>
                </a:xfrm>
                <a:solidFill>
                  <a:schemeClr val="bg1"/>
                </a:solidFill>
              </p:grpSpPr>
              <p:sp>
                <p:nvSpPr>
                  <p:cNvPr id="77" name="Double Wave 76"/>
                  <p:cNvSpPr/>
                  <p:nvPr/>
                </p:nvSpPr>
                <p:spPr>
                  <a:xfrm>
                    <a:off x="361874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Double Wave 77"/>
                  <p:cNvSpPr/>
                  <p:nvPr/>
                </p:nvSpPr>
                <p:spPr>
                  <a:xfrm>
                    <a:off x="129614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Double Wave 78"/>
                  <p:cNvSpPr/>
                  <p:nvPr/>
                </p:nvSpPr>
                <p:spPr>
                  <a:xfrm>
                    <a:off x="2230406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Double Wave 79"/>
                  <p:cNvSpPr/>
                  <p:nvPr/>
                </p:nvSpPr>
                <p:spPr>
                  <a:xfrm>
                    <a:off x="3160233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Double Wave 80"/>
                  <p:cNvSpPr/>
                  <p:nvPr/>
                </p:nvSpPr>
                <p:spPr>
                  <a:xfrm>
                    <a:off x="409006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7144445" y="4049292"/>
                  <a:ext cx="2185794" cy="288753"/>
                  <a:chOff x="361874" y="4261281"/>
                  <a:chExt cx="4662452" cy="266331"/>
                </a:xfrm>
                <a:solidFill>
                  <a:schemeClr val="bg1"/>
                </a:solidFill>
              </p:grpSpPr>
              <p:sp>
                <p:nvSpPr>
                  <p:cNvPr id="72" name="Double Wave 71"/>
                  <p:cNvSpPr/>
                  <p:nvPr/>
                </p:nvSpPr>
                <p:spPr>
                  <a:xfrm>
                    <a:off x="361874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Double Wave 72"/>
                  <p:cNvSpPr/>
                  <p:nvPr/>
                </p:nvSpPr>
                <p:spPr>
                  <a:xfrm>
                    <a:off x="129614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Double Wave 73"/>
                  <p:cNvSpPr/>
                  <p:nvPr/>
                </p:nvSpPr>
                <p:spPr>
                  <a:xfrm>
                    <a:off x="2230406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Double Wave 74"/>
                  <p:cNvSpPr/>
                  <p:nvPr/>
                </p:nvSpPr>
                <p:spPr>
                  <a:xfrm>
                    <a:off x="3160233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Double Wave 75"/>
                  <p:cNvSpPr/>
                  <p:nvPr/>
                </p:nvSpPr>
                <p:spPr>
                  <a:xfrm>
                    <a:off x="4090060" y="4261281"/>
                    <a:ext cx="934266" cy="266331"/>
                  </a:xfrm>
                  <a:prstGeom prst="double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9" name="Oval 58"/>
              <p:cNvSpPr/>
              <p:nvPr/>
            </p:nvSpPr>
            <p:spPr>
              <a:xfrm>
                <a:off x="5337831" y="4077242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746475" y="4077242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153301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555838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966707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373410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786041" y="407646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191781" y="4078867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8603024" y="4074104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014490" y="4078867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925200" y="4077316"/>
                <a:ext cx="62844" cy="234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Content Placeholder 2"/>
          <p:cNvSpPr>
            <a:spLocks noGrp="1"/>
          </p:cNvSpPr>
          <p:nvPr>
            <p:ph idx="1"/>
          </p:nvPr>
        </p:nvSpPr>
        <p:spPr>
          <a:xfrm>
            <a:off x="628650" y="1388745"/>
            <a:ext cx="8311164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Input/output files are </a:t>
            </a:r>
            <a:r>
              <a:rPr lang="en-US" sz="2400" dirty="0" err="1"/>
              <a:t>ascii</a:t>
            </a:r>
            <a:r>
              <a:rPr lang="en-US" sz="2400" dirty="0"/>
              <a:t> </a:t>
            </a:r>
            <a:r>
              <a:rPr lang="en-US" sz="2400" dirty="0" smtClean="0"/>
              <a:t>text files </a:t>
            </a:r>
            <a:r>
              <a:rPr lang="en-US" sz="2400" dirty="0"/>
              <a:t>and easy to read.</a:t>
            </a:r>
          </a:p>
          <a:p>
            <a:r>
              <a:rPr lang="en-US" sz="2400" dirty="0" smtClean="0"/>
              <a:t>4nec2.exe is good software for a </a:t>
            </a:r>
            <a:r>
              <a:rPr lang="en-US" sz="2400" dirty="0"/>
              <a:t>beginner of Antenna beam </a:t>
            </a:r>
            <a:r>
              <a:rPr lang="en-US" sz="2400" dirty="0" smtClean="0"/>
              <a:t>pattern to understand.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13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5799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https://examples.x3dom.org/example/RadarVolumeStyle</a:t>
            </a:r>
            <a:endParaRPr lang="en-US" sz="2400" dirty="0" smtClean="0"/>
          </a:p>
          <a:p>
            <a:pPr lvl="1"/>
            <a:r>
              <a:rPr lang="en-US" sz="2000" dirty="0" smtClean="0"/>
              <a:t>with a fog of kansai_pawr_20120726175907.png</a:t>
            </a:r>
          </a:p>
          <a:p>
            <a:r>
              <a:rPr lang="en-US" sz="2400" u="sng" dirty="0">
                <a:hlinkClick r:id="rId4"/>
              </a:rPr>
              <a:t>https://</a:t>
            </a:r>
            <a:r>
              <a:rPr lang="en-US" sz="2400" u="sng" dirty="0" smtClean="0">
                <a:hlinkClick r:id="rId4"/>
              </a:rPr>
              <a:t>dl.acm.org/citation.cfm?id=2775323</a:t>
            </a:r>
            <a:endParaRPr lang="en-US" sz="2400" u="sng" dirty="0" smtClean="0"/>
          </a:p>
          <a:p>
            <a:r>
              <a:rPr lang="en-US" sz="2400" u="sng" dirty="0" smtClean="0">
                <a:hlinkClick r:id="rId5"/>
              </a:rPr>
              <a:t>https</a:t>
            </a:r>
            <a:r>
              <a:rPr lang="en-US" sz="2400" u="sng" dirty="0">
                <a:hlinkClick r:id="rId5"/>
              </a:rPr>
              <a:t>://</a:t>
            </a:r>
            <a:r>
              <a:rPr lang="en-US" sz="2400" u="sng" dirty="0" smtClean="0">
                <a:hlinkClick r:id="rId5"/>
              </a:rPr>
              <a:t>vimeo.com/103145827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1448" y="257060"/>
            <a:ext cx="8631729" cy="1325563"/>
          </a:xfrm>
        </p:spPr>
        <p:txBody>
          <a:bodyPr/>
          <a:lstStyle/>
          <a:p>
            <a:r>
              <a:rPr lang="en-US" dirty="0" smtClean="0"/>
              <a:t>[2] Cloud data from Weather radar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14</a:t>
            </a:fld>
            <a:r>
              <a:rPr lang="en-US" smtClean="0"/>
              <a:t>/15</a:t>
            </a:r>
            <a:endParaRPr lang="en-US" dirty="0"/>
          </a:p>
        </p:txBody>
      </p:sp>
      <p:pic>
        <p:nvPicPr>
          <p:cNvPr id="3" name="Picture 2">
            <a:hlinkClick r:id="rId6" action="ppaction://hlinkfile"/>
          </p:cNvPr>
          <p:cNvPicPr>
            <a:picLocks noChangeAspect="1"/>
          </p:cNvPicPr>
          <p:nvPr/>
        </p:nvPicPr>
        <p:blipFill rotWithShape="1">
          <a:blip r:embed="rId7"/>
          <a:srcRect t="6488" b="3191"/>
          <a:stretch/>
        </p:blipFill>
        <p:spPr>
          <a:xfrm>
            <a:off x="1911440" y="3274890"/>
            <a:ext cx="5321119" cy="34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88900" y="47859"/>
            <a:ext cx="5213350" cy="457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9061" y="335925"/>
            <a:ext cx="8790245" cy="1019413"/>
          </a:xfrm>
        </p:spPr>
        <p:txBody>
          <a:bodyPr lIns="0" tIns="0" rIns="0" bIns="0">
            <a:normAutofit/>
          </a:bodyPr>
          <a:lstStyle/>
          <a:p>
            <a:r>
              <a:rPr lang="en-US" sz="4000" dirty="0" smtClean="0"/>
              <a:t>[3] </a:t>
            </a:r>
            <a:r>
              <a:rPr lang="en-US" dirty="0" smtClean="0"/>
              <a:t>AREPS 3.0 example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55" y="2154468"/>
            <a:ext cx="6626686" cy="4575321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28650" y="1300302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W. L. Patterson</a:t>
            </a:r>
            <a:r>
              <a:rPr lang="en-US" sz="2400" dirty="0"/>
              <a:t>, “Advanced refractive effects prediction system (AREPS),” Conf. 2007 IEEE Radar, pp. 891–895, 2007.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15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853" y="144970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www.mathworks.com/help/phased/examples/scan-radar-using-a-uniform-rectangular-array.html</a:t>
            </a:r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8900" y="47859"/>
            <a:ext cx="5213350" cy="457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9061" y="335925"/>
            <a:ext cx="8790245" cy="1019413"/>
          </a:xfrm>
        </p:spPr>
        <p:txBody>
          <a:bodyPr lIns="0" tIns="0" rIns="0" bIns="0">
            <a:normAutofit/>
          </a:bodyPr>
          <a:lstStyle/>
          <a:p>
            <a:r>
              <a:rPr lang="en-US" sz="4000" dirty="0" smtClean="0"/>
              <a:t>[4] </a:t>
            </a:r>
            <a:r>
              <a:rPr lang="en-US" dirty="0" smtClean="0"/>
              <a:t>Scan Radar Matlab Example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196" y="2520177"/>
            <a:ext cx="3543300" cy="3686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29" y="2772801"/>
            <a:ext cx="4427333" cy="318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16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219456"/>
            <a:ext cx="8515351" cy="52914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Explore </a:t>
            </a:r>
            <a:r>
              <a:rPr lang="en-US" dirty="0"/>
              <a:t>various 3D visualization techniques for presenting dynamic radar </a:t>
            </a:r>
            <a:r>
              <a:rPr lang="en-US" dirty="0" smtClean="0"/>
              <a:t>characteristics.</a:t>
            </a:r>
          </a:p>
          <a:p>
            <a:pPr lvl="1"/>
            <a:r>
              <a:rPr lang="en-US" dirty="0" smtClean="0"/>
              <a:t>“The purpose of computing is insight, not numbers.” by Richard. W. Hamming, 3</a:t>
            </a:r>
            <a:r>
              <a:rPr lang="en-US" baseline="30000" dirty="0" smtClean="0"/>
              <a:t>rd</a:t>
            </a:r>
            <a:r>
              <a:rPr lang="en-US" dirty="0" smtClean="0"/>
              <a:t> winner of the Turing Award.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Improve understanding </a:t>
            </a:r>
            <a:r>
              <a:rPr lang="en-US" dirty="0"/>
              <a:t>of radar through </a:t>
            </a:r>
            <a:r>
              <a:rPr lang="en-US" dirty="0" smtClean="0"/>
              <a:t>meaningful, dynamic, physics-based presentations.</a:t>
            </a:r>
          </a:p>
          <a:p>
            <a:pPr lvl="1"/>
            <a:r>
              <a:rPr lang="en-US" dirty="0" smtClean="0"/>
              <a:t>We will not find </a:t>
            </a:r>
            <a:r>
              <a:rPr lang="en-US" dirty="0"/>
              <a:t>one single </a:t>
            </a:r>
            <a:r>
              <a:rPr lang="en-US" dirty="0" smtClean="0"/>
              <a:t>technique - it </a:t>
            </a:r>
            <a:r>
              <a:rPr lang="en-US" dirty="0"/>
              <a:t>doesn’t </a:t>
            </a:r>
            <a:r>
              <a:rPr lang="en-US" dirty="0" smtClean="0"/>
              <a:t>exist! Visualization is exploration using multiple approaches. </a:t>
            </a:r>
          </a:p>
          <a:p>
            <a:pPr lvl="1"/>
            <a:endParaRPr lang="en-US" dirty="0"/>
          </a:p>
          <a:p>
            <a:r>
              <a:rPr lang="en-US" dirty="0" smtClean="0"/>
              <a:t>Purpose of this briefing: we seek expert feedback </a:t>
            </a:r>
            <a:r>
              <a:rPr lang="en-US" altLang="ko-KR" dirty="0" smtClean="0"/>
              <a:t>on </a:t>
            </a:r>
            <a:r>
              <a:rPr lang="en-US" dirty="0" smtClean="0"/>
              <a:t>radar and </a:t>
            </a:r>
            <a:r>
              <a:rPr lang="en-US" dirty="0"/>
              <a:t>3D </a:t>
            </a:r>
            <a:r>
              <a:rPr lang="en-US" dirty="0" smtClean="0"/>
              <a:t>visualization to improve further.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0020" y="169921"/>
            <a:ext cx="7886700" cy="960240"/>
          </a:xfrm>
        </p:spPr>
        <p:txBody>
          <a:bodyPr/>
          <a:lstStyle/>
          <a:p>
            <a:r>
              <a:rPr lang="en-US" dirty="0" smtClean="0"/>
              <a:t>Motivation and 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20" y="1717678"/>
            <a:ext cx="4803247" cy="4098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186044"/>
            <a:ext cx="7886700" cy="911959"/>
          </a:xfrm>
        </p:spPr>
        <p:txBody>
          <a:bodyPr/>
          <a:lstStyle/>
          <a:p>
            <a:r>
              <a:rPr lang="en-US" dirty="0" smtClean="0"/>
              <a:t>3D Visualization of Radar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6757" y="4740572"/>
            <a:ext cx="3415487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(2) Beam Coverage &amp; Propagation:</a:t>
            </a:r>
          </a:p>
          <a:p>
            <a:r>
              <a:rPr lang="en-US" dirty="0" smtClean="0"/>
              <a:t>      Atmosphere, Ground, Sea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136" b="17022"/>
          <a:stretch/>
        </p:blipFill>
        <p:spPr>
          <a:xfrm rot="21203661">
            <a:off x="127361" y="4186268"/>
            <a:ext cx="2615839" cy="196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66" y="6107722"/>
            <a:ext cx="308800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(1) Antenna Radiation Pattern:</a:t>
            </a:r>
          </a:p>
          <a:p>
            <a:r>
              <a:rPr lang="en-US" dirty="0" smtClean="0"/>
              <a:t>      Shape and Power</a:t>
            </a:r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628649" y="1219456"/>
            <a:ext cx="8361239" cy="4945045"/>
          </a:xfrm>
        </p:spPr>
        <p:txBody>
          <a:bodyPr>
            <a:normAutofit/>
          </a:bodyPr>
          <a:lstStyle/>
          <a:p>
            <a:r>
              <a:rPr lang="en-US" dirty="0" smtClean="0"/>
              <a:t>Three categorized presentations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244" y="1460536"/>
            <a:ext cx="2427096" cy="2422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5291" y="3698217"/>
            <a:ext cx="272100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(3) Simulated Radar Screen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953" y="3464406"/>
            <a:ext cx="2998661" cy="2810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9" y="3499427"/>
            <a:ext cx="2854071" cy="2772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2315"/>
          <a:stretch/>
        </p:blipFill>
        <p:spPr>
          <a:xfrm>
            <a:off x="3045652" y="3465364"/>
            <a:ext cx="2916936" cy="2806410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642620" y="1268157"/>
            <a:ext cx="8372994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Useful techniques</a:t>
            </a:r>
            <a:endParaRPr lang="en-US" dirty="0" smtClean="0"/>
          </a:p>
          <a:p>
            <a:pPr lvl="1"/>
            <a:r>
              <a:rPr lang="en-US" sz="2000" dirty="0"/>
              <a:t>Fixed color map </a:t>
            </a:r>
            <a:r>
              <a:rPr lang="en-US" sz="2000" dirty="0" smtClean="0"/>
              <a:t>for surfaces: </a:t>
            </a:r>
            <a:r>
              <a:rPr lang="en-US" sz="2000" dirty="0"/>
              <a:t>for easy comparison and beam consistency</a:t>
            </a:r>
          </a:p>
          <a:p>
            <a:pPr lvl="1"/>
            <a:r>
              <a:rPr lang="en-US" sz="2000" dirty="0"/>
              <a:t>Explicitly presentation of </a:t>
            </a:r>
            <a:r>
              <a:rPr lang="en-US" sz="2000" dirty="0" smtClean="0"/>
              <a:t>max gain: </a:t>
            </a:r>
            <a:r>
              <a:rPr lang="en-US" sz="2000" dirty="0"/>
              <a:t>for easy comparison</a:t>
            </a:r>
          </a:p>
          <a:p>
            <a:pPr lvl="1"/>
            <a:r>
              <a:rPr lang="en-US" sz="2000" dirty="0" smtClean="0"/>
              <a:t>Z axis beam propagation in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logarithmic </a:t>
            </a:r>
            <a:r>
              <a:rPr lang="en-US" altLang="ko-KR" sz="2000" dirty="0" smtClean="0"/>
              <a:t>scales: for easy comparison</a:t>
            </a:r>
          </a:p>
          <a:p>
            <a:pPr lvl="1"/>
            <a:r>
              <a:rPr lang="en-US" sz="2000" dirty="0" smtClean="0"/>
              <a:t>Line properties also can be mapped to characteristics. </a:t>
            </a:r>
          </a:p>
          <a:p>
            <a:pPr marL="0" indent="0">
              <a:buNone/>
            </a:pP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X3D </a:t>
            </a:r>
            <a:r>
              <a:rPr lang="en-US" sz="2200" dirty="0"/>
              <a:t>visualizations using beam pattern examples from</a:t>
            </a:r>
            <a:r>
              <a:rPr lang="en-US" sz="2200" b="1" dirty="0"/>
              <a:t> 4nec2.exe [1]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8" name="Down Arrow 27"/>
          <p:cNvSpPr/>
          <p:nvPr/>
        </p:nvSpPr>
        <p:spPr>
          <a:xfrm rot="2592817">
            <a:off x="7206399" y="4322848"/>
            <a:ext cx="511169" cy="2928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454560" y="4219581"/>
            <a:ext cx="90239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Main Lobe</a:t>
            </a:r>
            <a:endParaRPr lang="en-US" sz="1200" b="1" dirty="0"/>
          </a:p>
        </p:txBody>
      </p:sp>
      <p:sp>
        <p:nvSpPr>
          <p:cNvPr id="30" name="Down Arrow 29"/>
          <p:cNvSpPr/>
          <p:nvPr/>
        </p:nvSpPr>
        <p:spPr>
          <a:xfrm rot="18965311">
            <a:off x="6583240" y="4869863"/>
            <a:ext cx="511169" cy="2928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38319" y="4773579"/>
            <a:ext cx="800239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Side Lobe</a:t>
            </a:r>
            <a:endParaRPr lang="en-US" sz="1200" b="1" dirty="0"/>
          </a:p>
        </p:txBody>
      </p:sp>
      <p:sp>
        <p:nvSpPr>
          <p:cNvPr id="32" name="Down Arrow 31"/>
          <p:cNvSpPr/>
          <p:nvPr/>
        </p:nvSpPr>
        <p:spPr>
          <a:xfrm rot="12461562">
            <a:off x="696779" y="5238492"/>
            <a:ext cx="511169" cy="48733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74898" y="5571526"/>
            <a:ext cx="90239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Side Lobe</a:t>
            </a:r>
            <a:endParaRPr lang="en-US" sz="1200" b="1" dirty="0"/>
          </a:p>
        </p:txBody>
      </p:sp>
      <p:sp>
        <p:nvSpPr>
          <p:cNvPr id="34" name="Down Arrow 33"/>
          <p:cNvSpPr/>
          <p:nvPr/>
        </p:nvSpPr>
        <p:spPr>
          <a:xfrm rot="3063864">
            <a:off x="1264407" y="4484634"/>
            <a:ext cx="511169" cy="2928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55584" y="4392029"/>
            <a:ext cx="88598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Main Lobe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66890" y="6225669"/>
            <a:ext cx="1730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&lt;Helical Antenna&gt;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360875" y="6225034"/>
            <a:ext cx="2217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&lt;Spider Quad Antenna&gt;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324245" y="6224906"/>
            <a:ext cx="241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&lt;3-Element Yagi Antenna&gt;</a:t>
            </a:r>
            <a:endParaRPr lang="en-US" sz="1600" b="1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71448" y="373433"/>
            <a:ext cx="8631729" cy="825880"/>
          </a:xfrm>
        </p:spPr>
        <p:txBody>
          <a:bodyPr>
            <a:normAutofit/>
          </a:bodyPr>
          <a:lstStyle/>
          <a:p>
            <a:r>
              <a:rPr lang="en-US" dirty="0" smtClean="0"/>
              <a:t> (1) Antenna Radiation Pattern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2592817">
            <a:off x="4139362" y="4484634"/>
            <a:ext cx="511169" cy="2928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387523" y="4381367"/>
            <a:ext cx="90239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Main Lobe</a:t>
            </a: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46753" y="6484473"/>
            <a:ext cx="3991029" cy="338554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lvl="1"/>
            <a:r>
              <a:rPr lang="en-US" sz="1200" b="1" dirty="0" smtClean="0"/>
              <a:t>[1] </a:t>
            </a:r>
            <a:r>
              <a:rPr lang="en-US" sz="1200" b="1" dirty="0" err="1" smtClean="0"/>
              <a:t>Arie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Voors</a:t>
            </a:r>
            <a:r>
              <a:rPr lang="en-US" sz="1200" b="1" dirty="0" smtClean="0"/>
              <a:t>, </a:t>
            </a:r>
            <a:r>
              <a:rPr lang="en-US" sz="1200" b="1" dirty="0" smtClean="0">
                <a:hlinkClick r:id="rId6"/>
              </a:rPr>
              <a:t>http</a:t>
            </a:r>
            <a:r>
              <a:rPr lang="en-US" sz="1200" b="1" dirty="0">
                <a:hlinkClick r:id="rId6"/>
              </a:rPr>
              <a:t>://www.qsl.net/4nec2/</a:t>
            </a:r>
            <a:endParaRPr lang="en-US" sz="1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8573" y="236512"/>
            <a:ext cx="8510217" cy="10888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continued for various antenna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69855" y="6491108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&lt;NecBowtieXg91a.x3d&gt;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03700" y="6488340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&lt;NecTvUhf.x3d&gt;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81878" y="6485458"/>
            <a:ext cx="1669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&lt;NecParabola50x50.x3d&gt;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7845" y="3640836"/>
            <a:ext cx="2053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&lt;NecVerticalYagi3Element.x3d&gt;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56090" y="3638182"/>
            <a:ext cx="19175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&lt;NecGridYagiWireFence.x3d&gt;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26511" y="3656076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&lt;Nec5ElementTwinDeltaLoop2m.x3d&gt;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356" y="3994234"/>
            <a:ext cx="2623185" cy="2531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073" y="3994118"/>
            <a:ext cx="2588895" cy="2526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19" y="4004393"/>
            <a:ext cx="2611755" cy="2537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59" y="1160190"/>
            <a:ext cx="2611755" cy="2526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6276" y="1160190"/>
            <a:ext cx="2606040" cy="2531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465" y="1152571"/>
            <a:ext cx="2600325" cy="25488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16" y="1646025"/>
            <a:ext cx="3026868" cy="24193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8" y="1620983"/>
            <a:ext cx="5548909" cy="50358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Weather Effects</a:t>
            </a:r>
            <a:endParaRPr lang="en-US" sz="2400" dirty="0"/>
          </a:p>
          <a:p>
            <a:pPr lvl="1"/>
            <a:r>
              <a:rPr lang="en-US" sz="2000" dirty="0" smtClean="0"/>
              <a:t>Thick precipitation cloud [2] to the North</a:t>
            </a:r>
          </a:p>
          <a:p>
            <a:pPr lvl="1"/>
            <a:r>
              <a:rPr lang="en-US" sz="2000" dirty="0" smtClean="0"/>
              <a:t>Additional parameters possible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Objects and Radar Cross Section (RCS)</a:t>
            </a:r>
          </a:p>
          <a:p>
            <a:pPr lvl="1"/>
            <a:r>
              <a:rPr lang="en-US" sz="2000" dirty="0" smtClean="0"/>
              <a:t>Airplane     </a:t>
            </a:r>
            <a:r>
              <a:rPr lang="en-US" sz="1050" dirty="0" smtClean="0"/>
              <a:t> </a:t>
            </a:r>
            <a:r>
              <a:rPr lang="en-US" sz="2000" dirty="0" smtClean="0"/>
              <a:t> (RCS : 1.6)</a:t>
            </a:r>
          </a:p>
          <a:p>
            <a:pPr lvl="1"/>
            <a:r>
              <a:rPr lang="en-US" sz="2000" dirty="0" smtClean="0"/>
              <a:t>Cruise ship  (RCS : 2.2)</a:t>
            </a:r>
          </a:p>
          <a:p>
            <a:pPr lvl="1"/>
            <a:endParaRPr lang="en-US" sz="2000" dirty="0" smtClean="0"/>
          </a:p>
          <a:p>
            <a:r>
              <a:rPr lang="en-US" sz="2400" dirty="0"/>
              <a:t>Long Range Antenna</a:t>
            </a:r>
          </a:p>
          <a:p>
            <a:pPr lvl="1"/>
            <a:r>
              <a:rPr lang="en-US" sz="2000" dirty="0"/>
              <a:t>Spanagel Hall, NPS, Monterey</a:t>
            </a:r>
          </a:p>
          <a:p>
            <a:pPr lvl="1"/>
            <a:r>
              <a:rPr lang="en-US" sz="2000" dirty="0" smtClean="0"/>
              <a:t>1 revolution </a:t>
            </a:r>
            <a:r>
              <a:rPr lang="en-US" sz="2000" dirty="0"/>
              <a:t>per </a:t>
            </a:r>
            <a:r>
              <a:rPr lang="en-US" sz="2000" dirty="0" smtClean="0"/>
              <a:t>12 </a:t>
            </a:r>
            <a:r>
              <a:rPr lang="en-US" sz="2000" dirty="0"/>
              <a:t>sec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1 revolution for Cruise ship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and 1 resolution for Airplane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136" y="186084"/>
            <a:ext cx="8689201" cy="10397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(2) Beam </a:t>
            </a:r>
            <a:r>
              <a:rPr lang="en-US" dirty="0"/>
              <a:t>Coverage &amp; Propagation</a:t>
            </a:r>
            <a:br>
              <a:rPr lang="en-US" dirty="0"/>
            </a:br>
            <a:r>
              <a:rPr lang="en-US" dirty="0" smtClean="0"/>
              <a:t>      - Scenario for proposed techniques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26" idx="2"/>
          </p:cNvCxnSpPr>
          <p:nvPr/>
        </p:nvCxnSpPr>
        <p:spPr>
          <a:xfrm>
            <a:off x="3765665" y="3665658"/>
            <a:ext cx="1694710" cy="29357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67396" y="1787703"/>
            <a:ext cx="3651903" cy="4609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121579" y="2630509"/>
            <a:ext cx="620770" cy="6079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650788" y="2630509"/>
            <a:ext cx="1479509" cy="1058053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51320" y="2630509"/>
            <a:ext cx="1015393" cy="1090665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39490" y="3238499"/>
            <a:ext cx="972268" cy="3482977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78144" y="3238499"/>
            <a:ext cx="1534464" cy="3482977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45" t="42854" r="77494" b="18855"/>
          <a:stretch/>
        </p:blipFill>
        <p:spPr>
          <a:xfrm>
            <a:off x="5520306" y="3665658"/>
            <a:ext cx="3264096" cy="3096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Oval 25"/>
          <p:cNvSpPr/>
          <p:nvPr/>
        </p:nvSpPr>
        <p:spPr>
          <a:xfrm>
            <a:off x="5460375" y="3721174"/>
            <a:ext cx="502515" cy="47611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30297" y="4679963"/>
            <a:ext cx="502515" cy="47611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17973" y="5409158"/>
            <a:ext cx="502515" cy="47611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27" idx="2"/>
          </p:cNvCxnSpPr>
          <p:nvPr/>
        </p:nvCxnSpPr>
        <p:spPr>
          <a:xfrm>
            <a:off x="3765665" y="4035207"/>
            <a:ext cx="3364632" cy="8828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8" idx="2"/>
          </p:cNvCxnSpPr>
          <p:nvPr/>
        </p:nvCxnSpPr>
        <p:spPr>
          <a:xfrm>
            <a:off x="3765665" y="4805278"/>
            <a:ext cx="3652308" cy="84193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3" y="6484473"/>
            <a:ext cx="3991029" cy="338554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lvl="1"/>
            <a:r>
              <a:rPr lang="en-US" sz="1200" b="1" dirty="0" smtClean="0"/>
              <a:t>[2] </a:t>
            </a:r>
            <a:r>
              <a:rPr lang="en-US" sz="1200" b="1" dirty="0" err="1" smtClean="0"/>
              <a:t>Yeonsoo</a:t>
            </a:r>
            <a:r>
              <a:rPr lang="en-US" sz="1200" b="1" dirty="0" smtClean="0"/>
              <a:t> Yang</a:t>
            </a:r>
            <a:r>
              <a:rPr lang="en-US" sz="1200" b="1" dirty="0"/>
              <a:t>, </a:t>
            </a:r>
            <a:r>
              <a:rPr lang="en-US" sz="1200" b="1" dirty="0" smtClean="0">
                <a:hlinkClick r:id="rId5"/>
              </a:rPr>
              <a:t>http://examples.x3dom.org/example/RadarVolumeStyle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927" y="414700"/>
            <a:ext cx="2797809" cy="2725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292" y="2762837"/>
            <a:ext cx="2781078" cy="2725788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46264" y="658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Useful techniques</a:t>
            </a:r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79025" y="1252344"/>
            <a:ext cx="5641448" cy="4672359"/>
          </a:xfrm>
        </p:spPr>
        <p:txBody>
          <a:bodyPr>
            <a:noAutofit/>
          </a:bodyPr>
          <a:lstStyle/>
          <a:p>
            <a:r>
              <a:rPr lang="en-US" sz="2000" b="1" dirty="0"/>
              <a:t>3D coverage envelop over the map</a:t>
            </a:r>
          </a:p>
          <a:p>
            <a:pPr lvl="1"/>
            <a:r>
              <a:rPr lang="en-US" sz="1800" dirty="0"/>
              <a:t>To present 3D range that radar can detect</a:t>
            </a:r>
          </a:p>
          <a:p>
            <a:pPr lvl="2"/>
            <a:endParaRPr lang="en-US" sz="1400" dirty="0"/>
          </a:p>
          <a:p>
            <a:r>
              <a:rPr lang="en-US" sz="2000" b="1" dirty="0"/>
              <a:t>Variant color on objects</a:t>
            </a:r>
          </a:p>
          <a:p>
            <a:pPr lvl="1"/>
            <a:r>
              <a:rPr lang="en-US" sz="1800" dirty="0"/>
              <a:t>To present power level to be delivered</a:t>
            </a:r>
          </a:p>
          <a:p>
            <a:pPr lvl="1"/>
            <a:r>
              <a:rPr lang="en-US" sz="1800" dirty="0"/>
              <a:t>Intuitive way to visualize power inside radar beam</a:t>
            </a:r>
          </a:p>
          <a:p>
            <a:pPr lvl="2"/>
            <a:endParaRPr lang="en-US" sz="1400" dirty="0"/>
          </a:p>
          <a:p>
            <a:r>
              <a:rPr lang="en-US" sz="2000" b="1" dirty="0"/>
              <a:t>Bent radar beam</a:t>
            </a:r>
          </a:p>
          <a:p>
            <a:pPr lvl="1"/>
            <a:r>
              <a:rPr lang="en-US" sz="1800" dirty="0"/>
              <a:t>To show effects of weather condition (attenuation and refractive</a:t>
            </a:r>
            <a:r>
              <a:rPr lang="en-US" sz="1800" dirty="0" smtClean="0"/>
              <a:t>)</a:t>
            </a:r>
          </a:p>
          <a:p>
            <a:pPr lvl="2"/>
            <a:endParaRPr lang="en-US" sz="1200" dirty="0"/>
          </a:p>
          <a:p>
            <a:r>
              <a:rPr lang="en-US" sz="2000" dirty="0" smtClean="0"/>
              <a:t>Goal : </a:t>
            </a:r>
            <a:r>
              <a:rPr lang="en-US" sz="1800" dirty="0" smtClean="0"/>
              <a:t>Effective Visualization to show ‘how much power is delivered to some point?’</a:t>
            </a:r>
          </a:p>
          <a:p>
            <a:pPr lvl="2"/>
            <a:endParaRPr lang="en-US" sz="1200" dirty="0" smtClean="0"/>
          </a:p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Need more study to calculate accurate power</a:t>
            </a:r>
          </a:p>
          <a:p>
            <a:pPr lvl="1"/>
            <a:r>
              <a:rPr lang="en-US" sz="1400" dirty="0" smtClean="0"/>
              <a:t>Simple calculations are used to show visualization concept.</a:t>
            </a:r>
          </a:p>
          <a:p>
            <a:pPr lvl="1"/>
            <a:r>
              <a:rPr lang="en-US" sz="1400" dirty="0" smtClean="0"/>
              <a:t>Ongoing study using AREPS 3.0[3]</a:t>
            </a:r>
          </a:p>
        </p:txBody>
      </p:sp>
      <p:cxnSp>
        <p:nvCxnSpPr>
          <p:cNvPr id="20" name="Straight Arrow Connector 19"/>
          <p:cNvCxnSpPr>
            <a:stCxn id="14" idx="3"/>
          </p:cNvCxnSpPr>
          <p:nvPr/>
        </p:nvCxnSpPr>
        <p:spPr>
          <a:xfrm flipV="1">
            <a:off x="6768418" y="1187060"/>
            <a:ext cx="412811" cy="15674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/>
        </p:nvCxnSpPr>
        <p:spPr>
          <a:xfrm flipH="1">
            <a:off x="6603738" y="2754524"/>
            <a:ext cx="164680" cy="161055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350068" y="1970194"/>
            <a:ext cx="485111" cy="14606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732338" y="3430801"/>
            <a:ext cx="535743" cy="2025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20691" y="3430801"/>
            <a:ext cx="683913" cy="69493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79924" y="2616024"/>
            <a:ext cx="1288494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3D Coverage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6753" y="6484473"/>
            <a:ext cx="3991029" cy="338554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lvl="1"/>
            <a:r>
              <a:rPr lang="en-US" sz="1200" b="1" dirty="0" smtClean="0"/>
              <a:t>[3] </a:t>
            </a:r>
            <a:r>
              <a:rPr lang="en-US" sz="1200" b="1" dirty="0" err="1" smtClean="0"/>
              <a:t>W.L.Patterson</a:t>
            </a:r>
            <a:r>
              <a:rPr lang="en-US" sz="1200" b="1" dirty="0" smtClean="0"/>
              <a:t>, </a:t>
            </a:r>
            <a:r>
              <a:rPr lang="en-US" sz="1200" b="1" dirty="0"/>
              <a:t>“Advanced refractive effects prediction system (AREPS),” </a:t>
            </a:r>
            <a:r>
              <a:rPr lang="en-US" sz="1200" b="1" dirty="0" smtClean="0"/>
              <a:t>Conf. </a:t>
            </a:r>
            <a:r>
              <a:rPr lang="en-US" sz="1200" b="1" dirty="0"/>
              <a:t>2007 IEEE </a:t>
            </a:r>
            <a:r>
              <a:rPr lang="en-US" sz="1200" b="1" dirty="0" smtClean="0"/>
              <a:t>Radar, </a:t>
            </a:r>
            <a:r>
              <a:rPr lang="en-US" sz="1200" b="1" dirty="0"/>
              <a:t>pp. </a:t>
            </a:r>
            <a:r>
              <a:rPr lang="en-US" sz="1200" b="1" dirty="0" smtClean="0"/>
              <a:t>891–895, 2007.</a:t>
            </a:r>
            <a:endParaRPr lang="en-US" sz="1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7</a:t>
            </a:fld>
            <a:r>
              <a:rPr lang="en-US" smtClean="0"/>
              <a:t>/15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258" y="4569451"/>
            <a:ext cx="1672792" cy="1695961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8196511" y="3430801"/>
            <a:ext cx="141702" cy="192259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33254" y="3292301"/>
            <a:ext cx="59356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52" y="976644"/>
            <a:ext cx="8694937" cy="577438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2400" y="132370"/>
            <a:ext cx="8881533" cy="880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Video compares multiple presentation techniques for single real-world scenario in single X3D scene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888" y="4820985"/>
            <a:ext cx="495328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100" b="1" dirty="0" smtClean="0"/>
              <a:t>Airplane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38111" y="4304304"/>
            <a:ext cx="253274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100" b="1" dirty="0" smtClean="0"/>
              <a:t>Ship</a:t>
            </a:r>
            <a:endParaRPr lang="en-US" sz="1100" b="1" dirty="0"/>
          </a:p>
        </p:txBody>
      </p:sp>
      <p:sp>
        <p:nvSpPr>
          <p:cNvPr id="18" name="Oval 17"/>
          <p:cNvSpPr/>
          <p:nvPr/>
        </p:nvSpPr>
        <p:spPr>
          <a:xfrm>
            <a:off x="1546029" y="2293523"/>
            <a:ext cx="272610" cy="274415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453702" y="2001200"/>
            <a:ext cx="272610" cy="274415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3711" y="1540842"/>
            <a:ext cx="513795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9144" tIns="0" rIns="9144" bIns="0" rtlCol="0" anchor="ctr">
            <a:noAutofit/>
          </a:bodyPr>
          <a:lstStyle/>
          <a:p>
            <a:pPr algn="ctr"/>
            <a:r>
              <a:rPr lang="en-US" sz="1100" b="1" dirty="0" smtClean="0"/>
              <a:t>Jet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03918" y="1814670"/>
            <a:ext cx="271741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9144" tIns="0" rIns="9144" bIns="0" rtlCol="0" anchor="ctr">
            <a:noAutofit/>
          </a:bodyPr>
          <a:lstStyle/>
          <a:p>
            <a:pPr algn="ctr"/>
            <a:r>
              <a:rPr lang="en-US" sz="1100" b="1" dirty="0" smtClean="0"/>
              <a:t>Ferry</a:t>
            </a:r>
            <a:endParaRPr 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51619" y="2583784"/>
            <a:ext cx="500137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100" b="1" dirty="0" smtClean="0"/>
              <a:t>Antenna</a:t>
            </a:r>
            <a:endParaRPr lang="en-US" sz="11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8</a:t>
            </a:fld>
            <a:r>
              <a:rPr lang="en-US" smtClean="0"/>
              <a:t>/15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88216" y="1709532"/>
            <a:ext cx="272610" cy="274415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535"/>
          <a:stretch/>
        </p:blipFill>
        <p:spPr>
          <a:xfrm>
            <a:off x="2949621" y="2709975"/>
            <a:ext cx="3574832" cy="3548530"/>
          </a:xfrm>
          <a:prstGeom prst="rect">
            <a:avLst/>
          </a:prstGeom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79024" y="1252344"/>
            <a:ext cx="8573536" cy="1781801"/>
          </a:xfrm>
        </p:spPr>
        <p:txBody>
          <a:bodyPr>
            <a:noAutofit/>
          </a:bodyPr>
          <a:lstStyle/>
          <a:p>
            <a:r>
              <a:rPr lang="en-US" sz="2400" dirty="0" smtClean="0"/>
              <a:t>Simulated Radar Screen</a:t>
            </a:r>
          </a:p>
          <a:p>
            <a:pPr lvl="1"/>
            <a:r>
              <a:rPr lang="en-US" sz="2000" dirty="0"/>
              <a:t>3D as 2D presentation</a:t>
            </a:r>
          </a:p>
          <a:p>
            <a:pPr lvl="1"/>
            <a:r>
              <a:rPr lang="en-US" sz="2000" dirty="0" smtClean="0"/>
              <a:t>Until now calculated by Matlab example [4]. </a:t>
            </a:r>
          </a:p>
          <a:p>
            <a:pPr lvl="1"/>
            <a:r>
              <a:rPr lang="en-US" sz="2000" dirty="0"/>
              <a:t>Need digital radar data to </a:t>
            </a:r>
            <a:r>
              <a:rPr lang="en-US" sz="2000" dirty="0" smtClean="0"/>
              <a:t>validate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0171" y="5879847"/>
            <a:ext cx="2331151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Simulated Radar Screen </a:t>
            </a:r>
            <a:endParaRPr lang="en-US" dirty="0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246264" y="658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Consideration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3952" y="6484473"/>
            <a:ext cx="3991029" cy="338554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r>
              <a:rPr lang="en-US" sz="1200" b="1" dirty="0" smtClean="0"/>
              <a:t>[4] </a:t>
            </a:r>
            <a:r>
              <a:rPr lang="en-US" sz="1200" b="1" dirty="0">
                <a:hlinkClick r:id="rId4"/>
              </a:rPr>
              <a:t>www.mathworks.com/help/phased/examples/scan-radar-using-a-uniform-rectangular-array.html</a:t>
            </a:r>
            <a:endParaRPr lang="en-US" sz="1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FF6-B97B-4E2D-8712-39758AEED08A}" type="slidenum">
              <a:rPr lang="en-US" smtClean="0"/>
              <a:pPr/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67876</TotalTime>
  <Words>964</Words>
  <Application>Microsoft Office PowerPoint</Application>
  <PresentationFormat>On-screen Show (4:3)</PresentationFormat>
  <Paragraphs>180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Wingdings</vt:lpstr>
      <vt:lpstr>Office Theme</vt:lpstr>
      <vt:lpstr>Visualizing X3D Radar Beam Model Dynamics</vt:lpstr>
      <vt:lpstr>Motivation and Goals</vt:lpstr>
      <vt:lpstr>3D Visualization of Radar</vt:lpstr>
      <vt:lpstr> (1) Antenna Radiation Pattern</vt:lpstr>
      <vt:lpstr>Examples continued for various antenna</vt:lpstr>
      <vt:lpstr>(2) Beam Coverage &amp; Propagation       - Scenario for proposed techniques</vt:lpstr>
      <vt:lpstr>PowerPoint Presentation</vt:lpstr>
      <vt:lpstr>PowerPoint Presentation</vt:lpstr>
      <vt:lpstr>PowerPoint Presentation</vt:lpstr>
      <vt:lpstr>Media assets availability </vt:lpstr>
      <vt:lpstr>Reference</vt:lpstr>
      <vt:lpstr>[1] 4nec2.exe Program</vt:lpstr>
      <vt:lpstr>4nec2.exe Output for Antenna Examples</vt:lpstr>
      <vt:lpstr>[2] Cloud data from Weather radar</vt:lpstr>
      <vt:lpstr>[3] AREPS 3.0 example</vt:lpstr>
      <vt:lpstr>[4] Scan Radar Matlab Example</vt:lpstr>
    </vt:vector>
  </TitlesOfParts>
  <Company>Naval Postgraduate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visualization for long range radar</dc:title>
  <dc:creator>Windows User</dc:creator>
  <cp:lastModifiedBy>Sungmin Kwon</cp:lastModifiedBy>
  <cp:revision>376</cp:revision>
  <dcterms:created xsi:type="dcterms:W3CDTF">2018-01-09T22:17:12Z</dcterms:created>
  <dcterms:modified xsi:type="dcterms:W3CDTF">2018-07-30T23:15:39Z</dcterms:modified>
</cp:coreProperties>
</file>